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Garet" charset="1" panose="00000000000000000000"/>
      <p:regular r:id="rId14"/>
    </p:embeddedFont>
    <p:embeddedFont>
      <p:font typeface="Garet Bold" charset="1" panose="00000000000000000000"/>
      <p:regular r:id="rId15"/>
    </p:embeddedFont>
    <p:embeddedFont>
      <p:font typeface="Garet Italics" charset="1" panose="00000000000000000000"/>
      <p:regular r:id="rId16"/>
    </p:embeddedFont>
    <p:embeddedFont>
      <p:font typeface="Garet Bold Italics" charset="1" panose="00000000000000000000"/>
      <p:regular r:id="rId17"/>
    </p:embeddedFont>
    <p:embeddedFont>
      <p:font typeface="Garet Light" charset="1" panose="00000000000000000000"/>
      <p:regular r:id="rId18"/>
    </p:embeddedFont>
    <p:embeddedFont>
      <p:font typeface="Garet Ultra-Bold" charset="1" panose="00000000000000000000"/>
      <p:regular r:id="rId19"/>
    </p:embeddedFont>
    <p:embeddedFont>
      <p:font typeface="Garet Ultra-Bold Italics" charset="1" panose="00000000000000000000"/>
      <p:regular r:id="rId20"/>
    </p:embeddedFont>
    <p:embeddedFont>
      <p:font typeface="Garet Heavy" charset="1" panose="00000000000000000000"/>
      <p:regular r:id="rId21"/>
    </p:embeddedFont>
    <p:embeddedFont>
      <p:font typeface="Garet Heavy Italics" charset="1" panose="00000000000000000000"/>
      <p:regular r:id="rId22"/>
    </p:embeddedFont>
    <p:embeddedFont>
      <p:font typeface="Public Sans" charset="1" panose="00000000000000000000"/>
      <p:regular r:id="rId23"/>
    </p:embeddedFont>
    <p:embeddedFont>
      <p:font typeface="Public Sans Bold" charset="1" panose="00000000000000000000"/>
      <p:regular r:id="rId24"/>
    </p:embeddedFont>
    <p:embeddedFont>
      <p:font typeface="Public Sans Italics" charset="1" panose="00000000000000000000"/>
      <p:regular r:id="rId25"/>
    </p:embeddedFont>
    <p:embeddedFont>
      <p:font typeface="Public Sans Bold Italics" charset="1" panose="00000000000000000000"/>
      <p:regular r:id="rId26"/>
    </p:embeddedFont>
    <p:embeddedFont>
      <p:font typeface="Public Sans Thin" charset="1" panose="00000000000000000000"/>
      <p:regular r:id="rId27"/>
    </p:embeddedFont>
    <p:embeddedFont>
      <p:font typeface="Public Sans Thin Italics" charset="1" panose="00000000000000000000"/>
      <p:regular r:id="rId28"/>
    </p:embeddedFont>
    <p:embeddedFont>
      <p:font typeface="Public Sans Medium" charset="1" panose="00000000000000000000"/>
      <p:regular r:id="rId29"/>
    </p:embeddedFont>
    <p:embeddedFont>
      <p:font typeface="Public Sans Medium Italics" charset="1" panose="00000000000000000000"/>
      <p:regular r:id="rId30"/>
    </p:embeddedFont>
    <p:embeddedFont>
      <p:font typeface="Public Sans Heavy" charset="1" panose="00000000000000000000"/>
      <p:regular r:id="rId31"/>
    </p:embeddedFont>
    <p:embeddedFont>
      <p:font typeface="Public Sans Heavy Italics" charset="1" panose="000000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7.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9.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 Id="rId5" Target="../media/image53.jpeg" Type="http://schemas.openxmlformats.org/officeDocument/2006/relationships/image"/><Relationship Id="rId6" Target="../media/image54.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jpe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56139" y="0"/>
            <a:ext cx="5131861" cy="10287000"/>
          </a:xfrm>
          <a:custGeom>
            <a:avLst/>
            <a:gdLst/>
            <a:ahLst/>
            <a:cxnLst/>
            <a:rect r="r" b="b" t="t" l="l"/>
            <a:pathLst>
              <a:path h="10287000" w="5131861">
                <a:moveTo>
                  <a:pt x="0" y="0"/>
                </a:moveTo>
                <a:lnTo>
                  <a:pt x="5131861" y="0"/>
                </a:lnTo>
                <a:lnTo>
                  <a:pt x="5131861"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100453" b="0"/>
            </a:stretch>
          </a:blipFill>
        </p:spPr>
      </p:sp>
      <p:sp>
        <p:nvSpPr>
          <p:cNvPr name="Freeform 3" id="3"/>
          <p:cNvSpPr/>
          <p:nvPr/>
        </p:nvSpPr>
        <p:spPr>
          <a:xfrm flipH="true" flipV="false" rot="0">
            <a:off x="1028700" y="1028700"/>
            <a:ext cx="342180" cy="342180"/>
          </a:xfrm>
          <a:custGeom>
            <a:avLst/>
            <a:gdLst/>
            <a:ahLst/>
            <a:cxnLst/>
            <a:rect r="r" b="b" t="t" l="l"/>
            <a:pathLst>
              <a:path h="342180" w="342180">
                <a:moveTo>
                  <a:pt x="342180" y="0"/>
                </a:moveTo>
                <a:lnTo>
                  <a:pt x="0" y="0"/>
                </a:lnTo>
                <a:lnTo>
                  <a:pt x="0" y="342180"/>
                </a:lnTo>
                <a:lnTo>
                  <a:pt x="342180" y="342180"/>
                </a:lnTo>
                <a:lnTo>
                  <a:pt x="34218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376641" y="8916120"/>
            <a:ext cx="342180" cy="342180"/>
          </a:xfrm>
          <a:custGeom>
            <a:avLst/>
            <a:gdLst/>
            <a:ahLst/>
            <a:cxnLst/>
            <a:rect r="r" b="b" t="t" l="l"/>
            <a:pathLst>
              <a:path h="342180" w="342180">
                <a:moveTo>
                  <a:pt x="0" y="0"/>
                </a:moveTo>
                <a:lnTo>
                  <a:pt x="342180" y="0"/>
                </a:lnTo>
                <a:lnTo>
                  <a:pt x="342180" y="342180"/>
                </a:lnTo>
                <a:lnTo>
                  <a:pt x="0" y="342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448761" y="1028700"/>
            <a:ext cx="342180" cy="342180"/>
          </a:xfrm>
          <a:custGeom>
            <a:avLst/>
            <a:gdLst/>
            <a:ahLst/>
            <a:cxnLst/>
            <a:rect r="r" b="b" t="t" l="l"/>
            <a:pathLst>
              <a:path h="342180" w="342180">
                <a:moveTo>
                  <a:pt x="342180" y="0"/>
                </a:moveTo>
                <a:lnTo>
                  <a:pt x="0" y="0"/>
                </a:lnTo>
                <a:lnTo>
                  <a:pt x="0" y="342180"/>
                </a:lnTo>
                <a:lnTo>
                  <a:pt x="342180" y="342180"/>
                </a:lnTo>
                <a:lnTo>
                  <a:pt x="34218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796702" y="8916120"/>
            <a:ext cx="342180" cy="342180"/>
          </a:xfrm>
          <a:custGeom>
            <a:avLst/>
            <a:gdLst/>
            <a:ahLst/>
            <a:cxnLst/>
            <a:rect r="r" b="b" t="t" l="l"/>
            <a:pathLst>
              <a:path h="342180" w="342180">
                <a:moveTo>
                  <a:pt x="0" y="0"/>
                </a:moveTo>
                <a:lnTo>
                  <a:pt x="342180" y="0"/>
                </a:lnTo>
                <a:lnTo>
                  <a:pt x="342180" y="342180"/>
                </a:lnTo>
                <a:lnTo>
                  <a:pt x="0" y="342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1867141" y="1028700"/>
            <a:ext cx="342180" cy="342180"/>
          </a:xfrm>
          <a:custGeom>
            <a:avLst/>
            <a:gdLst/>
            <a:ahLst/>
            <a:cxnLst/>
            <a:rect r="r" b="b" t="t" l="l"/>
            <a:pathLst>
              <a:path h="342180" w="342180">
                <a:moveTo>
                  <a:pt x="342179" y="0"/>
                </a:moveTo>
                <a:lnTo>
                  <a:pt x="0" y="0"/>
                </a:lnTo>
                <a:lnTo>
                  <a:pt x="0" y="342180"/>
                </a:lnTo>
                <a:lnTo>
                  <a:pt x="342179" y="342180"/>
                </a:lnTo>
                <a:lnTo>
                  <a:pt x="34217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215082" y="8916120"/>
            <a:ext cx="342180" cy="342180"/>
          </a:xfrm>
          <a:custGeom>
            <a:avLst/>
            <a:gdLst/>
            <a:ahLst/>
            <a:cxnLst/>
            <a:rect r="r" b="b" t="t" l="l"/>
            <a:pathLst>
              <a:path h="342180" w="342180">
                <a:moveTo>
                  <a:pt x="0" y="0"/>
                </a:moveTo>
                <a:lnTo>
                  <a:pt x="342180" y="0"/>
                </a:lnTo>
                <a:lnTo>
                  <a:pt x="342180" y="342180"/>
                </a:lnTo>
                <a:lnTo>
                  <a:pt x="0" y="342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028700" y="3118239"/>
            <a:ext cx="10052379" cy="4423361"/>
            <a:chOff x="0" y="0"/>
            <a:chExt cx="13403172" cy="5897814"/>
          </a:xfrm>
        </p:grpSpPr>
        <p:sp>
          <p:nvSpPr>
            <p:cNvPr name="TextBox 10" id="10"/>
            <p:cNvSpPr txBox="true"/>
            <p:nvPr/>
          </p:nvSpPr>
          <p:spPr>
            <a:xfrm rot="0">
              <a:off x="0" y="400050"/>
              <a:ext cx="13403172" cy="3924078"/>
            </a:xfrm>
            <a:prstGeom prst="rect">
              <a:avLst/>
            </a:prstGeom>
          </p:spPr>
          <p:txBody>
            <a:bodyPr anchor="t" rtlCol="false" tIns="0" lIns="0" bIns="0" rIns="0">
              <a:spAutoFit/>
            </a:bodyPr>
            <a:lstStyle/>
            <a:p>
              <a:pPr>
                <a:lnSpc>
                  <a:spcPts val="10715"/>
                </a:lnSpc>
              </a:pPr>
              <a:r>
                <a:rPr lang="en-US" sz="12459">
                  <a:solidFill>
                    <a:srgbClr val="AE2619"/>
                  </a:solidFill>
                  <a:latin typeface="Garet Bold"/>
                </a:rPr>
                <a:t>PANCASILA DAN HAM</a:t>
              </a:r>
            </a:p>
          </p:txBody>
        </p:sp>
        <p:sp>
          <p:nvSpPr>
            <p:cNvPr name="TextBox 11" id="11"/>
            <p:cNvSpPr txBox="true"/>
            <p:nvPr/>
          </p:nvSpPr>
          <p:spPr>
            <a:xfrm rot="0">
              <a:off x="0" y="4426156"/>
              <a:ext cx="13403172" cy="604755"/>
            </a:xfrm>
            <a:prstGeom prst="rect">
              <a:avLst/>
            </a:prstGeom>
          </p:spPr>
          <p:txBody>
            <a:bodyPr anchor="t" rtlCol="false" tIns="0" lIns="0" bIns="0" rIns="0">
              <a:spAutoFit/>
            </a:bodyPr>
            <a:lstStyle/>
            <a:p>
              <a:pPr>
                <a:lnSpc>
                  <a:spcPts val="3875"/>
                </a:lnSpc>
                <a:spcBef>
                  <a:spcPct val="0"/>
                </a:spcBef>
              </a:pPr>
              <a:r>
                <a:rPr lang="en-US" sz="2768">
                  <a:solidFill>
                    <a:srgbClr val="582B39"/>
                  </a:solidFill>
                  <a:latin typeface="DM Sans"/>
                </a:rPr>
                <a:t>Kelompok 5</a:t>
              </a:r>
            </a:p>
          </p:txBody>
        </p:sp>
        <p:sp>
          <p:nvSpPr>
            <p:cNvPr name="AutoShape 12" id="12"/>
            <p:cNvSpPr/>
            <p:nvPr/>
          </p:nvSpPr>
          <p:spPr>
            <a:xfrm>
              <a:off x="0" y="5872414"/>
              <a:ext cx="6275235" cy="0"/>
            </a:xfrm>
            <a:prstGeom prst="line">
              <a:avLst/>
            </a:prstGeom>
            <a:ln cap="flat" w="50800">
              <a:solidFill>
                <a:srgbClr val="AE2619"/>
              </a:solidFill>
              <a:prstDash val="solid"/>
              <a:headEnd type="none" len="sm" w="sm"/>
              <a:tailEnd type="none" len="sm" w="sm"/>
            </a:ln>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5883" y="-134192"/>
            <a:ext cx="2824190" cy="10555384"/>
            <a:chOff x="0" y="0"/>
            <a:chExt cx="743820" cy="2780019"/>
          </a:xfrm>
        </p:grpSpPr>
        <p:sp>
          <p:nvSpPr>
            <p:cNvPr name="Freeform 3" id="3"/>
            <p:cNvSpPr/>
            <p:nvPr/>
          </p:nvSpPr>
          <p:spPr>
            <a:xfrm flipH="false" flipV="false" rot="0">
              <a:off x="0" y="0"/>
              <a:ext cx="743820" cy="2780019"/>
            </a:xfrm>
            <a:custGeom>
              <a:avLst/>
              <a:gdLst/>
              <a:ahLst/>
              <a:cxnLst/>
              <a:rect r="r" b="b" t="t" l="l"/>
              <a:pathLst>
                <a:path h="2780019" w="743820">
                  <a:moveTo>
                    <a:pt x="0" y="0"/>
                  </a:moveTo>
                  <a:lnTo>
                    <a:pt x="743820" y="0"/>
                  </a:lnTo>
                  <a:lnTo>
                    <a:pt x="743820" y="2780019"/>
                  </a:lnTo>
                  <a:lnTo>
                    <a:pt x="0" y="2780019"/>
                  </a:lnTo>
                  <a:close/>
                </a:path>
              </a:pathLst>
            </a:custGeom>
            <a:solidFill>
              <a:srgbClr val="AE2619"/>
            </a:solidFill>
          </p:spPr>
        </p:sp>
        <p:sp>
          <p:nvSpPr>
            <p:cNvPr name="TextBox 4" id="4"/>
            <p:cNvSpPr txBox="true"/>
            <p:nvPr/>
          </p:nvSpPr>
          <p:spPr>
            <a:xfrm>
              <a:off x="0" y="-47625"/>
              <a:ext cx="743820" cy="2827644"/>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660897" y="1028700"/>
            <a:ext cx="7924690" cy="3935767"/>
            <a:chOff x="0" y="0"/>
            <a:chExt cx="10566253" cy="5247690"/>
          </a:xfrm>
        </p:grpSpPr>
        <p:pic>
          <p:nvPicPr>
            <p:cNvPr name="Picture 6" id="6"/>
            <p:cNvPicPr>
              <a:picLocks noChangeAspect="true"/>
            </p:cNvPicPr>
            <p:nvPr/>
          </p:nvPicPr>
          <p:blipFill>
            <a:blip r:embed="rId2"/>
            <a:srcRect l="0" t="12728" r="0" b="12728"/>
            <a:stretch>
              <a:fillRect/>
            </a:stretch>
          </p:blipFill>
          <p:spPr>
            <a:xfrm flipH="false" flipV="false">
              <a:off x="0" y="0"/>
              <a:ext cx="10566253" cy="5247690"/>
            </a:xfrm>
            <a:prstGeom prst="rect">
              <a:avLst/>
            </a:prstGeom>
          </p:spPr>
        </p:pic>
      </p:grpSp>
      <p:sp>
        <p:nvSpPr>
          <p:cNvPr name="Freeform 7" id="7"/>
          <p:cNvSpPr/>
          <p:nvPr/>
        </p:nvSpPr>
        <p:spPr>
          <a:xfrm flipH="false" flipV="false" rot="0">
            <a:off x="7710640" y="9096593"/>
            <a:ext cx="1256767" cy="2520006"/>
          </a:xfrm>
          <a:custGeom>
            <a:avLst/>
            <a:gdLst/>
            <a:ahLst/>
            <a:cxnLst/>
            <a:rect r="r" b="b" t="t" l="l"/>
            <a:pathLst>
              <a:path h="2520006" w="1256767">
                <a:moveTo>
                  <a:pt x="0" y="0"/>
                </a:moveTo>
                <a:lnTo>
                  <a:pt x="1256767" y="0"/>
                </a:lnTo>
                <a:lnTo>
                  <a:pt x="1256767" y="2520007"/>
                </a:lnTo>
                <a:lnTo>
                  <a:pt x="0" y="2520007"/>
                </a:lnTo>
                <a:lnTo>
                  <a:pt x="0" y="0"/>
                </a:lnTo>
                <a:close/>
              </a:path>
            </a:pathLst>
          </a:custGeom>
          <a:blipFill>
            <a:blip r:embed="rId3">
              <a:extLst>
                <a:ext uri="{96DAC541-7B7A-43D3-8B79-37D633B846F1}">
                  <asvg:svgBlip xmlns:asvg="http://schemas.microsoft.com/office/drawing/2016/SVG/main" r:embed="rId4"/>
                </a:ext>
              </a:extLst>
            </a:blip>
            <a:stretch>
              <a:fillRect l="-96504" t="0" r="0" b="0"/>
            </a:stretch>
          </a:blipFill>
        </p:spPr>
      </p:sp>
      <p:grpSp>
        <p:nvGrpSpPr>
          <p:cNvPr name="Group 8" id="8"/>
          <p:cNvGrpSpPr/>
          <p:nvPr/>
        </p:nvGrpSpPr>
        <p:grpSpPr>
          <a:xfrm rot="0">
            <a:off x="660897" y="5322533"/>
            <a:ext cx="7924690" cy="3935767"/>
            <a:chOff x="0" y="0"/>
            <a:chExt cx="10566253" cy="5247690"/>
          </a:xfrm>
        </p:grpSpPr>
        <p:pic>
          <p:nvPicPr>
            <p:cNvPr name="Picture 9" id="9"/>
            <p:cNvPicPr>
              <a:picLocks noChangeAspect="true"/>
            </p:cNvPicPr>
            <p:nvPr/>
          </p:nvPicPr>
          <p:blipFill>
            <a:blip r:embed="rId5"/>
            <a:srcRect l="0" t="12728" r="0" b="12728"/>
            <a:stretch>
              <a:fillRect/>
            </a:stretch>
          </p:blipFill>
          <p:spPr>
            <a:xfrm flipH="false" flipV="false">
              <a:off x="0" y="0"/>
              <a:ext cx="10566253" cy="5247690"/>
            </a:xfrm>
            <a:prstGeom prst="rect">
              <a:avLst/>
            </a:prstGeom>
          </p:spPr>
        </p:pic>
      </p:grpSp>
      <p:sp>
        <p:nvSpPr>
          <p:cNvPr name="Freeform 10" id="10"/>
          <p:cNvSpPr/>
          <p:nvPr/>
        </p:nvSpPr>
        <p:spPr>
          <a:xfrm flipH="true" flipV="false" rot="0">
            <a:off x="16471725" y="-725700"/>
            <a:ext cx="2506887" cy="2558048"/>
          </a:xfrm>
          <a:custGeom>
            <a:avLst/>
            <a:gdLst/>
            <a:ahLst/>
            <a:cxnLst/>
            <a:rect r="r" b="b" t="t" l="l"/>
            <a:pathLst>
              <a:path h="2558048" w="2506887">
                <a:moveTo>
                  <a:pt x="2506887" y="0"/>
                </a:moveTo>
                <a:lnTo>
                  <a:pt x="0" y="0"/>
                </a:lnTo>
                <a:lnTo>
                  <a:pt x="0" y="2558048"/>
                </a:lnTo>
                <a:lnTo>
                  <a:pt x="2506887" y="2558048"/>
                </a:lnTo>
                <a:lnTo>
                  <a:pt x="250688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9144000" y="440556"/>
            <a:ext cx="7283747" cy="1927225"/>
          </a:xfrm>
          <a:prstGeom prst="rect">
            <a:avLst/>
          </a:prstGeom>
        </p:spPr>
        <p:txBody>
          <a:bodyPr anchor="t" rtlCol="false" tIns="0" lIns="0" bIns="0" rIns="0">
            <a:spAutoFit/>
          </a:bodyPr>
          <a:lstStyle/>
          <a:p>
            <a:pPr marL="0" indent="0" lvl="0">
              <a:lnSpc>
                <a:spcPts val="5000"/>
              </a:lnSpc>
            </a:pPr>
            <a:r>
              <a:rPr lang="en-US" sz="5000">
                <a:solidFill>
                  <a:srgbClr val="AE2619"/>
                </a:solidFill>
                <a:latin typeface="Garet Bold"/>
              </a:rPr>
              <a:t>TANTANGAN PENYELENGGARAAN HAM</a:t>
            </a:r>
          </a:p>
        </p:txBody>
      </p:sp>
      <p:sp>
        <p:nvSpPr>
          <p:cNvPr name="TextBox 12" id="12"/>
          <p:cNvSpPr txBox="true"/>
          <p:nvPr/>
        </p:nvSpPr>
        <p:spPr>
          <a:xfrm rot="0">
            <a:off x="8967407" y="2727655"/>
            <a:ext cx="9220202" cy="3278378"/>
          </a:xfrm>
          <a:prstGeom prst="rect">
            <a:avLst/>
          </a:prstGeom>
        </p:spPr>
        <p:txBody>
          <a:bodyPr anchor="t" rtlCol="false" tIns="0" lIns="0" bIns="0" rIns="0">
            <a:spAutoFit/>
          </a:bodyPr>
          <a:lstStyle/>
          <a:p>
            <a:pPr algn="just" marL="604519" indent="-302260" lvl="1">
              <a:lnSpc>
                <a:spcPts val="4395"/>
              </a:lnSpc>
              <a:buFont typeface="Arial"/>
              <a:buChar char="•"/>
            </a:pPr>
            <a:r>
              <a:rPr lang="en-US" sz="2799">
                <a:solidFill>
                  <a:srgbClr val="292929"/>
                </a:solidFill>
                <a:latin typeface="DM Sans"/>
              </a:rPr>
              <a:t> Minimnya data dokumentasi.</a:t>
            </a:r>
          </a:p>
          <a:p>
            <a:pPr algn="just" marL="604519" indent="-302260" lvl="1">
              <a:lnSpc>
                <a:spcPts val="4395"/>
              </a:lnSpc>
              <a:buFont typeface="Arial"/>
              <a:buChar char="•"/>
            </a:pPr>
            <a:r>
              <a:rPr lang="en-US" sz="2799">
                <a:solidFill>
                  <a:srgbClr val="292929"/>
                </a:solidFill>
                <a:latin typeface="DM Sans"/>
              </a:rPr>
              <a:t> Minimnya pengetahuan HAM di masyrakat.</a:t>
            </a:r>
          </a:p>
          <a:p>
            <a:pPr algn="just" marL="604519" indent="-302260" lvl="1">
              <a:lnSpc>
                <a:spcPts val="4395"/>
              </a:lnSpc>
              <a:buFont typeface="Arial"/>
              <a:buChar char="•"/>
            </a:pPr>
            <a:r>
              <a:rPr lang="en-US" sz="2799">
                <a:solidFill>
                  <a:srgbClr val="292929"/>
                </a:solidFill>
                <a:latin typeface="DM Sans"/>
              </a:rPr>
              <a:t> Sistem pengaduan yang belum terpadu.</a:t>
            </a:r>
          </a:p>
          <a:p>
            <a:pPr algn="just" marL="604519" indent="-302260" lvl="1">
              <a:lnSpc>
                <a:spcPts val="4395"/>
              </a:lnSpc>
              <a:buFont typeface="Arial"/>
              <a:buChar char="•"/>
            </a:pPr>
            <a:r>
              <a:rPr lang="en-US" sz="2799">
                <a:solidFill>
                  <a:srgbClr val="292929"/>
                </a:solidFill>
                <a:latin typeface="DM Sans"/>
              </a:rPr>
              <a:t>Belum optimalnya rekomendasi mengenai pembentukan, perubahan dan pencabutan per UU yang berperspektif HAM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5883" y="-134192"/>
            <a:ext cx="2824190" cy="10555384"/>
            <a:chOff x="0" y="0"/>
            <a:chExt cx="743820" cy="2780019"/>
          </a:xfrm>
        </p:grpSpPr>
        <p:sp>
          <p:nvSpPr>
            <p:cNvPr name="Freeform 3" id="3"/>
            <p:cNvSpPr/>
            <p:nvPr/>
          </p:nvSpPr>
          <p:spPr>
            <a:xfrm flipH="false" flipV="false" rot="0">
              <a:off x="0" y="0"/>
              <a:ext cx="743820" cy="2780019"/>
            </a:xfrm>
            <a:custGeom>
              <a:avLst/>
              <a:gdLst/>
              <a:ahLst/>
              <a:cxnLst/>
              <a:rect r="r" b="b" t="t" l="l"/>
              <a:pathLst>
                <a:path h="2780019" w="743820">
                  <a:moveTo>
                    <a:pt x="0" y="0"/>
                  </a:moveTo>
                  <a:lnTo>
                    <a:pt x="743820" y="0"/>
                  </a:lnTo>
                  <a:lnTo>
                    <a:pt x="743820" y="2780019"/>
                  </a:lnTo>
                  <a:lnTo>
                    <a:pt x="0" y="2780019"/>
                  </a:lnTo>
                  <a:close/>
                </a:path>
              </a:pathLst>
            </a:custGeom>
            <a:solidFill>
              <a:srgbClr val="AE2619"/>
            </a:solidFill>
          </p:spPr>
        </p:sp>
        <p:sp>
          <p:nvSpPr>
            <p:cNvPr name="TextBox 4" id="4"/>
            <p:cNvSpPr txBox="true"/>
            <p:nvPr/>
          </p:nvSpPr>
          <p:spPr>
            <a:xfrm>
              <a:off x="0" y="-47625"/>
              <a:ext cx="743820" cy="2827644"/>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660897" y="1028700"/>
            <a:ext cx="7924690" cy="3935767"/>
            <a:chOff x="0" y="0"/>
            <a:chExt cx="10566253" cy="5247690"/>
          </a:xfrm>
        </p:grpSpPr>
        <p:pic>
          <p:nvPicPr>
            <p:cNvPr name="Picture 6" id="6"/>
            <p:cNvPicPr>
              <a:picLocks noChangeAspect="true"/>
            </p:cNvPicPr>
            <p:nvPr/>
          </p:nvPicPr>
          <p:blipFill>
            <a:blip r:embed="rId2"/>
            <a:srcRect l="0" t="8898" r="0" b="8898"/>
            <a:stretch>
              <a:fillRect/>
            </a:stretch>
          </p:blipFill>
          <p:spPr>
            <a:xfrm flipH="false" flipV="false">
              <a:off x="0" y="0"/>
              <a:ext cx="10566253" cy="5247690"/>
            </a:xfrm>
            <a:prstGeom prst="rect">
              <a:avLst/>
            </a:prstGeom>
          </p:spPr>
        </p:pic>
      </p:grpSp>
      <p:sp>
        <p:nvSpPr>
          <p:cNvPr name="Freeform 7" id="7"/>
          <p:cNvSpPr/>
          <p:nvPr/>
        </p:nvSpPr>
        <p:spPr>
          <a:xfrm flipH="false" flipV="false" rot="0">
            <a:off x="7710640" y="9096593"/>
            <a:ext cx="1256767" cy="2520006"/>
          </a:xfrm>
          <a:custGeom>
            <a:avLst/>
            <a:gdLst/>
            <a:ahLst/>
            <a:cxnLst/>
            <a:rect r="r" b="b" t="t" l="l"/>
            <a:pathLst>
              <a:path h="2520006" w="1256767">
                <a:moveTo>
                  <a:pt x="0" y="0"/>
                </a:moveTo>
                <a:lnTo>
                  <a:pt x="1256767" y="0"/>
                </a:lnTo>
                <a:lnTo>
                  <a:pt x="1256767" y="2520007"/>
                </a:lnTo>
                <a:lnTo>
                  <a:pt x="0" y="2520007"/>
                </a:lnTo>
                <a:lnTo>
                  <a:pt x="0" y="0"/>
                </a:lnTo>
                <a:close/>
              </a:path>
            </a:pathLst>
          </a:custGeom>
          <a:blipFill>
            <a:blip r:embed="rId3">
              <a:extLst>
                <a:ext uri="{96DAC541-7B7A-43D3-8B79-37D633B846F1}">
                  <asvg:svgBlip xmlns:asvg="http://schemas.microsoft.com/office/drawing/2016/SVG/main" r:embed="rId4"/>
                </a:ext>
              </a:extLst>
            </a:blip>
            <a:stretch>
              <a:fillRect l="-96504" t="0" r="0" b="0"/>
            </a:stretch>
          </a:blipFill>
        </p:spPr>
      </p:sp>
      <p:grpSp>
        <p:nvGrpSpPr>
          <p:cNvPr name="Group 8" id="8"/>
          <p:cNvGrpSpPr/>
          <p:nvPr/>
        </p:nvGrpSpPr>
        <p:grpSpPr>
          <a:xfrm rot="0">
            <a:off x="660897" y="5322533"/>
            <a:ext cx="7924690" cy="3935767"/>
            <a:chOff x="0" y="0"/>
            <a:chExt cx="10566253" cy="5247690"/>
          </a:xfrm>
        </p:grpSpPr>
        <p:pic>
          <p:nvPicPr>
            <p:cNvPr name="Picture 9" id="9"/>
            <p:cNvPicPr>
              <a:picLocks noChangeAspect="true"/>
            </p:cNvPicPr>
            <p:nvPr/>
          </p:nvPicPr>
          <p:blipFill>
            <a:blip r:embed="rId5"/>
            <a:srcRect l="13007" t="0" r="13007" b="0"/>
            <a:stretch>
              <a:fillRect/>
            </a:stretch>
          </p:blipFill>
          <p:spPr>
            <a:xfrm flipH="false" flipV="false">
              <a:off x="0" y="0"/>
              <a:ext cx="10566253" cy="5247690"/>
            </a:xfrm>
            <a:prstGeom prst="rect">
              <a:avLst/>
            </a:prstGeom>
          </p:spPr>
        </p:pic>
      </p:grpSp>
      <p:sp>
        <p:nvSpPr>
          <p:cNvPr name="Freeform 10" id="10"/>
          <p:cNvSpPr/>
          <p:nvPr/>
        </p:nvSpPr>
        <p:spPr>
          <a:xfrm flipH="true" flipV="false" rot="0">
            <a:off x="16471725" y="-725700"/>
            <a:ext cx="2506887" cy="2558048"/>
          </a:xfrm>
          <a:custGeom>
            <a:avLst/>
            <a:gdLst/>
            <a:ahLst/>
            <a:cxnLst/>
            <a:rect r="r" b="b" t="t" l="l"/>
            <a:pathLst>
              <a:path h="2558048" w="2506887">
                <a:moveTo>
                  <a:pt x="2506887" y="0"/>
                </a:moveTo>
                <a:lnTo>
                  <a:pt x="0" y="0"/>
                </a:lnTo>
                <a:lnTo>
                  <a:pt x="0" y="2558048"/>
                </a:lnTo>
                <a:lnTo>
                  <a:pt x="2506887" y="2558048"/>
                </a:lnTo>
                <a:lnTo>
                  <a:pt x="250688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9144000" y="1069206"/>
            <a:ext cx="7283747" cy="669925"/>
          </a:xfrm>
          <a:prstGeom prst="rect">
            <a:avLst/>
          </a:prstGeom>
        </p:spPr>
        <p:txBody>
          <a:bodyPr anchor="t" rtlCol="false" tIns="0" lIns="0" bIns="0" rIns="0">
            <a:spAutoFit/>
          </a:bodyPr>
          <a:lstStyle/>
          <a:p>
            <a:pPr marL="0" indent="0" lvl="0">
              <a:lnSpc>
                <a:spcPts val="5000"/>
              </a:lnSpc>
            </a:pPr>
            <a:r>
              <a:rPr lang="en-US" sz="5000">
                <a:solidFill>
                  <a:srgbClr val="AE2619"/>
                </a:solidFill>
                <a:latin typeface="Garet Bold"/>
              </a:rPr>
              <a:t>PELANGGARAN HAM</a:t>
            </a:r>
          </a:p>
        </p:txBody>
      </p:sp>
      <p:sp>
        <p:nvSpPr>
          <p:cNvPr name="TextBox 12" id="12"/>
          <p:cNvSpPr txBox="true"/>
          <p:nvPr/>
        </p:nvSpPr>
        <p:spPr>
          <a:xfrm rot="0">
            <a:off x="8824861" y="1978369"/>
            <a:ext cx="9220202" cy="6593078"/>
          </a:xfrm>
          <a:prstGeom prst="rect">
            <a:avLst/>
          </a:prstGeom>
        </p:spPr>
        <p:txBody>
          <a:bodyPr anchor="t" rtlCol="false" tIns="0" lIns="0" bIns="0" rIns="0">
            <a:spAutoFit/>
          </a:bodyPr>
          <a:lstStyle/>
          <a:p>
            <a:pPr algn="just" marL="604519" indent="-302260" lvl="1">
              <a:lnSpc>
                <a:spcPts val="4395"/>
              </a:lnSpc>
              <a:buFont typeface="Arial"/>
              <a:buChar char="•"/>
            </a:pPr>
            <a:r>
              <a:rPr lang="en-US" sz="2799">
                <a:solidFill>
                  <a:srgbClr val="292929"/>
                </a:solidFill>
                <a:latin typeface="DM Sans"/>
              </a:rPr>
              <a:t>Kasus Munir</a:t>
            </a:r>
          </a:p>
          <a:p>
            <a:pPr algn="just">
              <a:lnSpc>
                <a:spcPts val="4395"/>
              </a:lnSpc>
            </a:pPr>
            <a:r>
              <a:rPr lang="en-US" sz="2799">
                <a:solidFill>
                  <a:srgbClr val="292929"/>
                </a:solidFill>
                <a:latin typeface="DM Sans"/>
              </a:rPr>
              <a:t>Aktivis HAM terkemuka Munir Said Thalib tewas secara misterius pada tahun 2004. Setelah penyelidikan, terungkap bahwa dia diracuni dalam sebuah penerbangan.</a:t>
            </a:r>
          </a:p>
          <a:p>
            <a:pPr algn="just">
              <a:lnSpc>
                <a:spcPts val="4395"/>
              </a:lnSpc>
            </a:pPr>
            <a:r>
              <a:rPr lang="en-US" sz="2799">
                <a:solidFill>
                  <a:srgbClr val="292929"/>
                </a:solidFill>
                <a:latin typeface="DM Sans"/>
              </a:rPr>
              <a:t>    2.  Tragedi 1998</a:t>
            </a:r>
          </a:p>
          <a:p>
            <a:pPr algn="just">
              <a:lnSpc>
                <a:spcPts val="4395"/>
              </a:lnSpc>
            </a:pPr>
            <a:r>
              <a:rPr lang="en-US" sz="2799">
                <a:solidFill>
                  <a:srgbClr val="292929"/>
                </a:solidFill>
                <a:latin typeface="DM Sans"/>
              </a:rPr>
              <a:t> Penembakan, penculikan, penghilangan paksa terhadap pengunjuk rasa yang menuntut reformasi politik.</a:t>
            </a:r>
          </a:p>
          <a:p>
            <a:pPr algn="just">
              <a:lnSpc>
                <a:spcPts val="4395"/>
              </a:lnSpc>
            </a:pPr>
            <a:r>
              <a:rPr lang="en-US" sz="2799">
                <a:solidFill>
                  <a:srgbClr val="292929"/>
                </a:solidFill>
                <a:latin typeface="DM Sans"/>
              </a:rPr>
              <a:t>    3. Tragedi Santa Cruz</a:t>
            </a:r>
          </a:p>
          <a:p>
            <a:pPr algn="just">
              <a:lnSpc>
                <a:spcPts val="4395"/>
              </a:lnSpc>
            </a:pPr>
            <a:r>
              <a:rPr lang="en-US" sz="2799">
                <a:solidFill>
                  <a:srgbClr val="292929"/>
                </a:solidFill>
                <a:latin typeface="DM Sans"/>
              </a:rPr>
              <a:t>ABRI menembaki para demonstran di Pemakaman Santa Cruz, Timor Leste.</a:t>
            </a:r>
          </a:p>
          <a:p>
            <a:pPr algn="just">
              <a:lnSpc>
                <a:spcPts val="4395"/>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4709615" y="7746254"/>
            <a:ext cx="3578385" cy="3578385"/>
          </a:xfrm>
          <a:custGeom>
            <a:avLst/>
            <a:gdLst/>
            <a:ahLst/>
            <a:cxnLst/>
            <a:rect r="r" b="b" t="t" l="l"/>
            <a:pathLst>
              <a:path h="3578385" w="3578385">
                <a:moveTo>
                  <a:pt x="3578385" y="3578385"/>
                </a:moveTo>
                <a:lnTo>
                  <a:pt x="0" y="3578385"/>
                </a:lnTo>
                <a:lnTo>
                  <a:pt x="0" y="0"/>
                </a:lnTo>
                <a:lnTo>
                  <a:pt x="3578385" y="0"/>
                </a:lnTo>
                <a:lnTo>
                  <a:pt x="3578385" y="357838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5964" y="-1476514"/>
            <a:ext cx="3664882" cy="3664882"/>
          </a:xfrm>
          <a:custGeom>
            <a:avLst/>
            <a:gdLst/>
            <a:ahLst/>
            <a:cxnLst/>
            <a:rect r="r" b="b" t="t" l="l"/>
            <a:pathLst>
              <a:path h="3664882" w="3664882">
                <a:moveTo>
                  <a:pt x="0" y="0"/>
                </a:moveTo>
                <a:lnTo>
                  <a:pt x="3664882" y="0"/>
                </a:lnTo>
                <a:lnTo>
                  <a:pt x="3664882" y="3664882"/>
                </a:lnTo>
                <a:lnTo>
                  <a:pt x="0" y="36648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91518" y="8084203"/>
            <a:ext cx="3240436" cy="3240436"/>
          </a:xfrm>
          <a:custGeom>
            <a:avLst/>
            <a:gdLst/>
            <a:ahLst/>
            <a:cxnLst/>
            <a:rect r="r" b="b" t="t" l="l"/>
            <a:pathLst>
              <a:path h="3240436" w="3240436">
                <a:moveTo>
                  <a:pt x="0" y="0"/>
                </a:moveTo>
                <a:lnTo>
                  <a:pt x="3240436" y="0"/>
                </a:lnTo>
                <a:lnTo>
                  <a:pt x="3240436" y="3240436"/>
                </a:lnTo>
                <a:lnTo>
                  <a:pt x="0" y="32404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5" id="5"/>
          <p:cNvGrpSpPr/>
          <p:nvPr/>
        </p:nvGrpSpPr>
        <p:grpSpPr>
          <a:xfrm rot="0">
            <a:off x="17843601" y="-118903"/>
            <a:ext cx="571293" cy="3022443"/>
            <a:chOff x="0" y="0"/>
            <a:chExt cx="150464" cy="796034"/>
          </a:xfrm>
        </p:grpSpPr>
        <p:sp>
          <p:nvSpPr>
            <p:cNvPr name="Freeform 6" id="6"/>
            <p:cNvSpPr/>
            <p:nvPr/>
          </p:nvSpPr>
          <p:spPr>
            <a:xfrm flipH="false" flipV="false" rot="0">
              <a:off x="0" y="0"/>
              <a:ext cx="150464" cy="796034"/>
            </a:xfrm>
            <a:custGeom>
              <a:avLst/>
              <a:gdLst/>
              <a:ahLst/>
              <a:cxnLst/>
              <a:rect r="r" b="b" t="t" l="l"/>
              <a:pathLst>
                <a:path h="796034" w="150464">
                  <a:moveTo>
                    <a:pt x="0" y="0"/>
                  </a:moveTo>
                  <a:lnTo>
                    <a:pt x="150464" y="0"/>
                  </a:lnTo>
                  <a:lnTo>
                    <a:pt x="150464" y="796034"/>
                  </a:lnTo>
                  <a:lnTo>
                    <a:pt x="0" y="796034"/>
                  </a:lnTo>
                  <a:close/>
                </a:path>
              </a:pathLst>
            </a:custGeom>
            <a:solidFill>
              <a:srgbClr val="582B39"/>
            </a:solidFill>
          </p:spPr>
        </p:sp>
        <p:sp>
          <p:nvSpPr>
            <p:cNvPr name="TextBox 7" id="7"/>
            <p:cNvSpPr txBox="true"/>
            <p:nvPr/>
          </p:nvSpPr>
          <p:spPr>
            <a:xfrm>
              <a:off x="0" y="-28575"/>
              <a:ext cx="150464" cy="824609"/>
            </a:xfrm>
            <a:prstGeom prst="rect">
              <a:avLst/>
            </a:prstGeom>
          </p:spPr>
          <p:txBody>
            <a:bodyPr anchor="ctr" rtlCol="false" tIns="50800" lIns="50800" bIns="50800" rIns="50800"/>
            <a:lstStyle/>
            <a:p>
              <a:pPr algn="ctr">
                <a:lnSpc>
                  <a:spcPts val="2412"/>
                </a:lnSpc>
              </a:pPr>
            </a:p>
          </p:txBody>
        </p:sp>
      </p:grpSp>
      <p:sp>
        <p:nvSpPr>
          <p:cNvPr name="TextBox 8" id="8"/>
          <p:cNvSpPr txBox="true"/>
          <p:nvPr/>
        </p:nvSpPr>
        <p:spPr>
          <a:xfrm rot="0">
            <a:off x="250456" y="4722176"/>
            <a:ext cx="6471155" cy="975997"/>
          </a:xfrm>
          <a:prstGeom prst="rect">
            <a:avLst/>
          </a:prstGeom>
        </p:spPr>
        <p:txBody>
          <a:bodyPr anchor="t" rtlCol="false" tIns="0" lIns="0" bIns="0" rIns="0">
            <a:spAutoFit/>
          </a:bodyPr>
          <a:lstStyle/>
          <a:p>
            <a:pPr marL="0" indent="0" lvl="0">
              <a:lnSpc>
                <a:spcPts val="7300"/>
              </a:lnSpc>
            </a:pPr>
            <a:r>
              <a:rPr lang="en-US" sz="7300" spc="146">
                <a:solidFill>
                  <a:srgbClr val="AE2619"/>
                </a:solidFill>
                <a:latin typeface="Garet Bold"/>
              </a:rPr>
              <a:t>KESIMPULAN</a:t>
            </a:r>
          </a:p>
        </p:txBody>
      </p:sp>
      <p:grpSp>
        <p:nvGrpSpPr>
          <p:cNvPr name="Group 9" id="9"/>
          <p:cNvGrpSpPr/>
          <p:nvPr/>
        </p:nvGrpSpPr>
        <p:grpSpPr>
          <a:xfrm rot="0">
            <a:off x="7102542" y="-4283227"/>
            <a:ext cx="336097" cy="18436880"/>
            <a:chOff x="0" y="0"/>
            <a:chExt cx="94133" cy="5163739"/>
          </a:xfrm>
        </p:grpSpPr>
        <p:sp>
          <p:nvSpPr>
            <p:cNvPr name="Freeform 10" id="10"/>
            <p:cNvSpPr/>
            <p:nvPr/>
          </p:nvSpPr>
          <p:spPr>
            <a:xfrm flipH="false" flipV="false" rot="0">
              <a:off x="0" y="0"/>
              <a:ext cx="94133" cy="5163739"/>
            </a:xfrm>
            <a:custGeom>
              <a:avLst/>
              <a:gdLst/>
              <a:ahLst/>
              <a:cxnLst/>
              <a:rect r="r" b="b" t="t" l="l"/>
              <a:pathLst>
                <a:path h="5163739" w="94133">
                  <a:moveTo>
                    <a:pt x="47066" y="0"/>
                  </a:moveTo>
                  <a:lnTo>
                    <a:pt x="47066" y="0"/>
                  </a:lnTo>
                  <a:cubicBezTo>
                    <a:pt x="59549" y="0"/>
                    <a:pt x="71521" y="4959"/>
                    <a:pt x="80348" y="13785"/>
                  </a:cubicBezTo>
                  <a:cubicBezTo>
                    <a:pt x="89174" y="22612"/>
                    <a:pt x="94133" y="34584"/>
                    <a:pt x="94133" y="47066"/>
                  </a:cubicBezTo>
                  <a:lnTo>
                    <a:pt x="94133" y="5116673"/>
                  </a:lnTo>
                  <a:cubicBezTo>
                    <a:pt x="94133" y="5129156"/>
                    <a:pt x="89174" y="5141127"/>
                    <a:pt x="80348" y="5149953"/>
                  </a:cubicBezTo>
                  <a:cubicBezTo>
                    <a:pt x="71521" y="5158780"/>
                    <a:pt x="59549" y="5163739"/>
                    <a:pt x="47066" y="5163739"/>
                  </a:cubicBezTo>
                  <a:lnTo>
                    <a:pt x="47066" y="5163739"/>
                  </a:lnTo>
                  <a:cubicBezTo>
                    <a:pt x="34584" y="5163739"/>
                    <a:pt x="22612" y="5158780"/>
                    <a:pt x="13785" y="5149953"/>
                  </a:cubicBezTo>
                  <a:cubicBezTo>
                    <a:pt x="4959" y="5141127"/>
                    <a:pt x="0" y="5129156"/>
                    <a:pt x="0" y="5116673"/>
                  </a:cubicBezTo>
                  <a:lnTo>
                    <a:pt x="0" y="47066"/>
                  </a:lnTo>
                  <a:cubicBezTo>
                    <a:pt x="0" y="34584"/>
                    <a:pt x="4959" y="22612"/>
                    <a:pt x="13785" y="13785"/>
                  </a:cubicBezTo>
                  <a:cubicBezTo>
                    <a:pt x="22612" y="4959"/>
                    <a:pt x="34584" y="0"/>
                    <a:pt x="47066" y="0"/>
                  </a:cubicBezTo>
                  <a:close/>
                </a:path>
              </a:pathLst>
            </a:custGeom>
            <a:solidFill>
              <a:srgbClr val="B32E22"/>
            </a:solidFill>
          </p:spPr>
        </p:sp>
        <p:sp>
          <p:nvSpPr>
            <p:cNvPr name="TextBox 11" id="11"/>
            <p:cNvSpPr txBox="true"/>
            <p:nvPr/>
          </p:nvSpPr>
          <p:spPr>
            <a:xfrm>
              <a:off x="0" y="85725"/>
              <a:ext cx="94133" cy="5078014"/>
            </a:xfrm>
            <a:prstGeom prst="rect">
              <a:avLst/>
            </a:prstGeom>
          </p:spPr>
          <p:txBody>
            <a:bodyPr anchor="ctr" rtlCol="false" tIns="50800" lIns="50800" bIns="50800" rIns="50800"/>
            <a:lstStyle/>
            <a:p>
              <a:pPr algn="ctr">
                <a:lnSpc>
                  <a:spcPts val="1925"/>
                </a:lnSpc>
              </a:pPr>
            </a:p>
          </p:txBody>
        </p:sp>
      </p:grpSp>
      <p:sp>
        <p:nvSpPr>
          <p:cNvPr name="TextBox 12" id="12"/>
          <p:cNvSpPr txBox="true"/>
          <p:nvPr/>
        </p:nvSpPr>
        <p:spPr>
          <a:xfrm rot="0">
            <a:off x="7819640" y="565150"/>
            <a:ext cx="9807464" cy="6766145"/>
          </a:xfrm>
          <a:prstGeom prst="rect">
            <a:avLst/>
          </a:prstGeom>
        </p:spPr>
        <p:txBody>
          <a:bodyPr anchor="t" rtlCol="false" tIns="0" lIns="0" bIns="0" rIns="0">
            <a:spAutoFit/>
          </a:bodyPr>
          <a:lstStyle/>
          <a:p>
            <a:pPr algn="just">
              <a:lnSpc>
                <a:spcPts val="4918"/>
              </a:lnSpc>
            </a:pPr>
            <a:r>
              <a:rPr lang="en-US" sz="3132">
                <a:solidFill>
                  <a:srgbClr val="292929"/>
                </a:solidFill>
                <a:latin typeface="DM Sans"/>
              </a:rPr>
              <a:t>Dalam presentasi ini, kita menjelajahi nilai-nilai Pancasila dan Hak Asasi Manusia (HAM). Meskipun Pancasila mewakili komitmen terhadap persatuan dan keadilan, serta HAM menjamin hak-hak dasar, tantangan seperti konflik interpretasi dan ketidaksetaraan masih memerlukan tindakan konkret. Solusinya melibatkan reformasi hukum, pendidikan masyarakat, partisipasi aktif, dan kerjasama internasional untuk menciptakan masyarakat yang menghormati nilai-nilai Pancasila dan menjunjung tinggi HAM, menuju keadilan dan persamaan.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16642" y="1287965"/>
            <a:ext cx="8054716" cy="7711070"/>
            <a:chOff x="0" y="0"/>
            <a:chExt cx="10739622" cy="10281427"/>
          </a:xfrm>
        </p:grpSpPr>
        <p:pic>
          <p:nvPicPr>
            <p:cNvPr name="Picture 3" id="3"/>
            <p:cNvPicPr>
              <a:picLocks noChangeAspect="true"/>
            </p:cNvPicPr>
            <p:nvPr/>
          </p:nvPicPr>
          <p:blipFill>
            <a:blip r:embed="rId2"/>
            <a:srcRect l="0" t="2133" r="0" b="2133"/>
            <a:stretch>
              <a:fillRect/>
            </a:stretch>
          </p:blipFill>
          <p:spPr>
            <a:xfrm flipH="false" flipV="false">
              <a:off x="0" y="0"/>
              <a:ext cx="10739622" cy="10281427"/>
            </a:xfrm>
            <a:prstGeom prst="rect">
              <a:avLst/>
            </a:prstGeom>
          </p:spPr>
        </p:pic>
      </p:grpSp>
      <p:sp>
        <p:nvSpPr>
          <p:cNvPr name="Freeform 4" id="4"/>
          <p:cNvSpPr/>
          <p:nvPr/>
        </p:nvSpPr>
        <p:spPr>
          <a:xfrm flipH="true" flipV="true" rot="-5400000">
            <a:off x="16018567" y="-1103108"/>
            <a:ext cx="1649156" cy="3324805"/>
          </a:xfrm>
          <a:custGeom>
            <a:avLst/>
            <a:gdLst/>
            <a:ahLst/>
            <a:cxnLst/>
            <a:rect r="r" b="b" t="t" l="l"/>
            <a:pathLst>
              <a:path h="3324805" w="1649156">
                <a:moveTo>
                  <a:pt x="1649156" y="3324805"/>
                </a:moveTo>
                <a:lnTo>
                  <a:pt x="0" y="3324805"/>
                </a:lnTo>
                <a:lnTo>
                  <a:pt x="0" y="0"/>
                </a:lnTo>
                <a:lnTo>
                  <a:pt x="1649156" y="0"/>
                </a:lnTo>
                <a:lnTo>
                  <a:pt x="1649156" y="3324805"/>
                </a:lnTo>
                <a:close/>
              </a:path>
            </a:pathLst>
          </a:custGeom>
          <a:blipFill>
            <a:blip r:embed="rId3">
              <a:extLst>
                <a:ext uri="{96DAC541-7B7A-43D3-8B79-37D633B846F1}">
                  <asvg:svgBlip xmlns:asvg="http://schemas.microsoft.com/office/drawing/2016/SVG/main" r:embed="rId4"/>
                </a:ext>
              </a:extLst>
            </a:blip>
            <a:stretch>
              <a:fillRect l="-101606" t="0" r="0" b="0"/>
            </a:stretch>
          </a:blipFill>
          <a:ln cap="sq">
            <a:noFill/>
            <a:prstDash val="solid"/>
            <a:miter/>
          </a:ln>
        </p:spPr>
      </p:sp>
      <p:sp>
        <p:nvSpPr>
          <p:cNvPr name="Freeform 5" id="5"/>
          <p:cNvSpPr/>
          <p:nvPr/>
        </p:nvSpPr>
        <p:spPr>
          <a:xfrm flipH="false" flipV="false" rot="-5400000">
            <a:off x="769587" y="8222698"/>
            <a:ext cx="1649156" cy="3324805"/>
          </a:xfrm>
          <a:custGeom>
            <a:avLst/>
            <a:gdLst/>
            <a:ahLst/>
            <a:cxnLst/>
            <a:rect r="r" b="b" t="t" l="l"/>
            <a:pathLst>
              <a:path h="3324805" w="1649156">
                <a:moveTo>
                  <a:pt x="0" y="0"/>
                </a:moveTo>
                <a:lnTo>
                  <a:pt x="1649156" y="0"/>
                </a:lnTo>
                <a:lnTo>
                  <a:pt x="1649156" y="3324805"/>
                </a:lnTo>
                <a:lnTo>
                  <a:pt x="0" y="3324805"/>
                </a:lnTo>
                <a:lnTo>
                  <a:pt x="0" y="0"/>
                </a:lnTo>
                <a:close/>
              </a:path>
            </a:pathLst>
          </a:custGeom>
          <a:blipFill>
            <a:blip r:embed="rId3">
              <a:extLst>
                <a:ext uri="{96DAC541-7B7A-43D3-8B79-37D633B846F1}">
                  <asvg:svgBlip xmlns:asvg="http://schemas.microsoft.com/office/drawing/2016/SVG/main" r:embed="rId4"/>
                </a:ext>
              </a:extLst>
            </a:blip>
            <a:stretch>
              <a:fillRect l="-101606" t="0" r="0" b="0"/>
            </a:stretch>
          </a:blipFill>
          <a:ln cap="sq">
            <a:noFill/>
            <a:prstDash val="solid"/>
            <a:miter/>
          </a:ln>
        </p:spPr>
      </p:sp>
      <p:sp>
        <p:nvSpPr>
          <p:cNvPr name="AutoShape 6" id="6"/>
          <p:cNvSpPr/>
          <p:nvPr/>
        </p:nvSpPr>
        <p:spPr>
          <a:xfrm>
            <a:off x="1028700" y="698500"/>
            <a:ext cx="1749432" cy="0"/>
          </a:xfrm>
          <a:prstGeom prst="line">
            <a:avLst/>
          </a:prstGeom>
          <a:ln cap="flat" w="38100">
            <a:solidFill>
              <a:srgbClr val="AE2619"/>
            </a:solidFill>
            <a:prstDash val="solid"/>
            <a:headEnd type="none" len="sm" w="sm"/>
            <a:tailEnd type="none" len="sm" w="sm"/>
          </a:ln>
        </p:spPr>
      </p:sp>
      <p:sp>
        <p:nvSpPr>
          <p:cNvPr name="AutoShape 7" id="7"/>
          <p:cNvSpPr/>
          <p:nvPr/>
        </p:nvSpPr>
        <p:spPr>
          <a:xfrm>
            <a:off x="15509868" y="9586215"/>
            <a:ext cx="1749432" cy="0"/>
          </a:xfrm>
          <a:prstGeom prst="line">
            <a:avLst/>
          </a:prstGeom>
          <a:ln cap="flat" w="38100">
            <a:solidFill>
              <a:srgbClr val="AE2619"/>
            </a:solidFill>
            <a:prstDash val="solid"/>
            <a:headEnd type="none" len="sm" w="sm"/>
            <a:tailEnd type="none" len="sm" w="sm"/>
          </a:ln>
        </p:spPr>
      </p:sp>
      <p:sp>
        <p:nvSpPr>
          <p:cNvPr name="Freeform 8" id="8"/>
          <p:cNvSpPr/>
          <p:nvPr/>
        </p:nvSpPr>
        <p:spPr>
          <a:xfrm flipH="false" flipV="false" rot="0">
            <a:off x="15028733" y="6749474"/>
            <a:ext cx="2508172" cy="2817691"/>
          </a:xfrm>
          <a:custGeom>
            <a:avLst/>
            <a:gdLst/>
            <a:ahLst/>
            <a:cxnLst/>
            <a:rect r="r" b="b" t="t" l="l"/>
            <a:pathLst>
              <a:path h="2817691" w="2508172">
                <a:moveTo>
                  <a:pt x="0" y="0"/>
                </a:moveTo>
                <a:lnTo>
                  <a:pt x="2508172" y="0"/>
                </a:lnTo>
                <a:lnTo>
                  <a:pt x="2508172" y="2817691"/>
                </a:lnTo>
                <a:lnTo>
                  <a:pt x="0" y="2817691"/>
                </a:lnTo>
                <a:lnTo>
                  <a:pt x="0" y="0"/>
                </a:lnTo>
                <a:close/>
              </a:path>
            </a:pathLst>
          </a:custGeom>
          <a:blipFill>
            <a:blip r:embed="rId5"/>
            <a:stretch>
              <a:fillRect l="0" t="0" r="0" b="0"/>
            </a:stretch>
          </a:blipFill>
        </p:spPr>
      </p:sp>
      <p:sp>
        <p:nvSpPr>
          <p:cNvPr name="Freeform 9" id="9"/>
          <p:cNvSpPr/>
          <p:nvPr/>
        </p:nvSpPr>
        <p:spPr>
          <a:xfrm flipH="false" flipV="false" rot="0">
            <a:off x="800535" y="874280"/>
            <a:ext cx="2205761" cy="2553051"/>
          </a:xfrm>
          <a:custGeom>
            <a:avLst/>
            <a:gdLst/>
            <a:ahLst/>
            <a:cxnLst/>
            <a:rect r="r" b="b" t="t" l="l"/>
            <a:pathLst>
              <a:path h="2553051" w="2205761">
                <a:moveTo>
                  <a:pt x="0" y="0"/>
                </a:moveTo>
                <a:lnTo>
                  <a:pt x="2205761" y="0"/>
                </a:lnTo>
                <a:lnTo>
                  <a:pt x="2205761" y="2553051"/>
                </a:lnTo>
                <a:lnTo>
                  <a:pt x="0" y="2553051"/>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1134928" y="-377616"/>
            <a:ext cx="9137452" cy="4543003"/>
          </a:xfrm>
          <a:custGeom>
            <a:avLst/>
            <a:gdLst/>
            <a:ahLst/>
            <a:cxnLst/>
            <a:rect r="r" b="b" t="t" l="l"/>
            <a:pathLst>
              <a:path h="4543003" w="9137452">
                <a:moveTo>
                  <a:pt x="9137452" y="0"/>
                </a:moveTo>
                <a:lnTo>
                  <a:pt x="0" y="0"/>
                </a:lnTo>
                <a:lnTo>
                  <a:pt x="0" y="4543003"/>
                </a:lnTo>
                <a:lnTo>
                  <a:pt x="9137452" y="4543003"/>
                </a:lnTo>
                <a:lnTo>
                  <a:pt x="9137452" y="0"/>
                </a:lnTo>
                <a:close/>
              </a:path>
            </a:pathLst>
          </a:custGeom>
          <a:blipFill>
            <a:blip r:embed="rId2">
              <a:extLst>
                <a:ext uri="{96DAC541-7B7A-43D3-8B79-37D633B846F1}">
                  <asvg:svgBlip xmlns:asvg="http://schemas.microsoft.com/office/drawing/2016/SVG/main" r:embed="rId3"/>
                </a:ext>
              </a:extLst>
            </a:blip>
            <a:stretch>
              <a:fillRect l="0" t="-101132" r="0" b="0"/>
            </a:stretch>
          </a:blipFill>
        </p:spPr>
      </p:sp>
      <p:sp>
        <p:nvSpPr>
          <p:cNvPr name="Freeform 3" id="3"/>
          <p:cNvSpPr/>
          <p:nvPr/>
        </p:nvSpPr>
        <p:spPr>
          <a:xfrm flipH="false" flipV="false" rot="0">
            <a:off x="1028700" y="765119"/>
            <a:ext cx="527163" cy="527163"/>
          </a:xfrm>
          <a:custGeom>
            <a:avLst/>
            <a:gdLst/>
            <a:ahLst/>
            <a:cxnLst/>
            <a:rect r="r" b="b" t="t" l="l"/>
            <a:pathLst>
              <a:path h="527163" w="527163">
                <a:moveTo>
                  <a:pt x="0" y="0"/>
                </a:moveTo>
                <a:lnTo>
                  <a:pt x="527163" y="0"/>
                </a:lnTo>
                <a:lnTo>
                  <a:pt x="527163" y="527162"/>
                </a:lnTo>
                <a:lnTo>
                  <a:pt x="0" y="5271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6732137" y="8994719"/>
            <a:ext cx="527163" cy="527163"/>
          </a:xfrm>
          <a:custGeom>
            <a:avLst/>
            <a:gdLst/>
            <a:ahLst/>
            <a:cxnLst/>
            <a:rect r="r" b="b" t="t" l="l"/>
            <a:pathLst>
              <a:path h="527163" w="527163">
                <a:moveTo>
                  <a:pt x="527163" y="527162"/>
                </a:moveTo>
                <a:lnTo>
                  <a:pt x="0" y="527162"/>
                </a:lnTo>
                <a:lnTo>
                  <a:pt x="0" y="0"/>
                </a:lnTo>
                <a:lnTo>
                  <a:pt x="527163" y="0"/>
                </a:lnTo>
                <a:lnTo>
                  <a:pt x="527163" y="52716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88674" y="9123773"/>
            <a:ext cx="2594818" cy="1286422"/>
          </a:xfrm>
          <a:custGeom>
            <a:avLst/>
            <a:gdLst/>
            <a:ahLst/>
            <a:cxnLst/>
            <a:rect r="r" b="b" t="t" l="l"/>
            <a:pathLst>
              <a:path h="1286422" w="2594818">
                <a:moveTo>
                  <a:pt x="0" y="1286422"/>
                </a:moveTo>
                <a:lnTo>
                  <a:pt x="2594818" y="1286422"/>
                </a:lnTo>
                <a:lnTo>
                  <a:pt x="2594818" y="0"/>
                </a:lnTo>
                <a:lnTo>
                  <a:pt x="0" y="0"/>
                </a:lnTo>
                <a:lnTo>
                  <a:pt x="0" y="1286422"/>
                </a:lnTo>
                <a:close/>
              </a:path>
            </a:pathLst>
          </a:custGeom>
          <a:blipFill>
            <a:blip r:embed="rId6">
              <a:extLst>
                <a:ext uri="{96DAC541-7B7A-43D3-8B79-37D633B846F1}">
                  <asvg:svgBlip xmlns:asvg="http://schemas.microsoft.com/office/drawing/2016/SVG/main" r:embed="rId7"/>
                </a:ext>
              </a:extLst>
            </a:blip>
            <a:stretch>
              <a:fillRect l="0" t="-101708" r="0" b="0"/>
            </a:stretch>
          </a:blipFill>
        </p:spPr>
      </p:sp>
      <p:sp>
        <p:nvSpPr>
          <p:cNvPr name="TextBox 6" id="6"/>
          <p:cNvSpPr txBox="true"/>
          <p:nvPr/>
        </p:nvSpPr>
        <p:spPr>
          <a:xfrm rot="0">
            <a:off x="858862" y="5362603"/>
            <a:ext cx="1289752" cy="2014728"/>
          </a:xfrm>
          <a:prstGeom prst="rect">
            <a:avLst/>
          </a:prstGeom>
        </p:spPr>
        <p:txBody>
          <a:bodyPr anchor="t" rtlCol="false" tIns="0" lIns="0" bIns="0" rIns="0">
            <a:spAutoFit/>
          </a:bodyPr>
          <a:lstStyle/>
          <a:p>
            <a:pPr algn="l" marL="0" indent="0" lvl="0">
              <a:lnSpc>
                <a:spcPts val="16595"/>
              </a:lnSpc>
              <a:spcBef>
                <a:spcPct val="0"/>
              </a:spcBef>
            </a:pPr>
            <a:r>
              <a:rPr lang="en-US" sz="11854">
                <a:solidFill>
                  <a:srgbClr val="D19F9E"/>
                </a:solidFill>
                <a:latin typeface="Garet Bold"/>
              </a:rPr>
              <a:t>1</a:t>
            </a:r>
          </a:p>
        </p:txBody>
      </p:sp>
      <p:sp>
        <p:nvSpPr>
          <p:cNvPr name="TextBox 7" id="7"/>
          <p:cNvSpPr txBox="true"/>
          <p:nvPr/>
        </p:nvSpPr>
        <p:spPr>
          <a:xfrm rot="0">
            <a:off x="6050765" y="5362603"/>
            <a:ext cx="1289752" cy="2014728"/>
          </a:xfrm>
          <a:prstGeom prst="rect">
            <a:avLst/>
          </a:prstGeom>
        </p:spPr>
        <p:txBody>
          <a:bodyPr anchor="t" rtlCol="false" tIns="0" lIns="0" bIns="0" rIns="0">
            <a:spAutoFit/>
          </a:bodyPr>
          <a:lstStyle/>
          <a:p>
            <a:pPr algn="l" marL="0" indent="0" lvl="0">
              <a:lnSpc>
                <a:spcPts val="16595"/>
              </a:lnSpc>
              <a:spcBef>
                <a:spcPct val="0"/>
              </a:spcBef>
            </a:pPr>
            <a:r>
              <a:rPr lang="en-US" sz="11854">
                <a:solidFill>
                  <a:srgbClr val="D19F9E"/>
                </a:solidFill>
                <a:latin typeface="Garet Bold"/>
              </a:rPr>
              <a:t>2</a:t>
            </a:r>
          </a:p>
        </p:txBody>
      </p:sp>
      <p:sp>
        <p:nvSpPr>
          <p:cNvPr name="TextBox 8" id="8"/>
          <p:cNvSpPr txBox="true"/>
          <p:nvPr/>
        </p:nvSpPr>
        <p:spPr>
          <a:xfrm rot="0">
            <a:off x="1555863" y="6588687"/>
            <a:ext cx="5056197" cy="342415"/>
          </a:xfrm>
          <a:prstGeom prst="rect">
            <a:avLst/>
          </a:prstGeom>
        </p:spPr>
        <p:txBody>
          <a:bodyPr anchor="t" rtlCol="false" tIns="0" lIns="0" bIns="0" rIns="0">
            <a:spAutoFit/>
          </a:bodyPr>
          <a:lstStyle/>
          <a:p>
            <a:pPr algn="l" marL="0" indent="0" lvl="0">
              <a:lnSpc>
                <a:spcPts val="2855"/>
              </a:lnSpc>
              <a:spcBef>
                <a:spcPct val="0"/>
              </a:spcBef>
            </a:pPr>
            <a:r>
              <a:rPr lang="en-US" sz="2039">
                <a:solidFill>
                  <a:srgbClr val="292929"/>
                </a:solidFill>
                <a:latin typeface="DM Sans"/>
              </a:rPr>
              <a:t>2341720103</a:t>
            </a:r>
          </a:p>
        </p:txBody>
      </p:sp>
      <p:sp>
        <p:nvSpPr>
          <p:cNvPr name="TextBox 9" id="9"/>
          <p:cNvSpPr txBox="true"/>
          <p:nvPr/>
        </p:nvSpPr>
        <p:spPr>
          <a:xfrm rot="0">
            <a:off x="7181038" y="6588687"/>
            <a:ext cx="5056197" cy="342415"/>
          </a:xfrm>
          <a:prstGeom prst="rect">
            <a:avLst/>
          </a:prstGeom>
        </p:spPr>
        <p:txBody>
          <a:bodyPr anchor="t" rtlCol="false" tIns="0" lIns="0" bIns="0" rIns="0">
            <a:spAutoFit/>
          </a:bodyPr>
          <a:lstStyle/>
          <a:p>
            <a:pPr algn="l" marL="0" indent="0" lvl="0">
              <a:lnSpc>
                <a:spcPts val="2855"/>
              </a:lnSpc>
              <a:spcBef>
                <a:spcPct val="0"/>
              </a:spcBef>
            </a:pPr>
            <a:r>
              <a:rPr lang="en-US" sz="2039">
                <a:solidFill>
                  <a:srgbClr val="292929"/>
                </a:solidFill>
                <a:latin typeface="DM Sans"/>
              </a:rPr>
              <a:t>2341720001</a:t>
            </a:r>
          </a:p>
        </p:txBody>
      </p:sp>
      <p:sp>
        <p:nvSpPr>
          <p:cNvPr name="TextBox 10" id="10"/>
          <p:cNvSpPr txBox="true"/>
          <p:nvPr/>
        </p:nvSpPr>
        <p:spPr>
          <a:xfrm rot="0">
            <a:off x="1555863" y="6070011"/>
            <a:ext cx="5056197" cy="398530"/>
          </a:xfrm>
          <a:prstGeom prst="rect">
            <a:avLst/>
          </a:prstGeom>
        </p:spPr>
        <p:txBody>
          <a:bodyPr anchor="t" rtlCol="false" tIns="0" lIns="0" bIns="0" rIns="0">
            <a:spAutoFit/>
          </a:bodyPr>
          <a:lstStyle/>
          <a:p>
            <a:pPr algn="l" marL="0" indent="0" lvl="0">
              <a:lnSpc>
                <a:spcPts val="3330"/>
              </a:lnSpc>
              <a:spcBef>
                <a:spcPct val="0"/>
              </a:spcBef>
            </a:pPr>
            <a:r>
              <a:rPr lang="en-US" sz="2379">
                <a:solidFill>
                  <a:srgbClr val="AE2619"/>
                </a:solidFill>
                <a:latin typeface="Garet Bold"/>
              </a:rPr>
              <a:t>GWIDO PUTRA WIJAYA</a:t>
            </a:r>
          </a:p>
        </p:txBody>
      </p:sp>
      <p:sp>
        <p:nvSpPr>
          <p:cNvPr name="TextBox 11" id="11"/>
          <p:cNvSpPr txBox="true"/>
          <p:nvPr/>
        </p:nvSpPr>
        <p:spPr>
          <a:xfrm rot="0">
            <a:off x="7181038" y="6070011"/>
            <a:ext cx="5056197" cy="398530"/>
          </a:xfrm>
          <a:prstGeom prst="rect">
            <a:avLst/>
          </a:prstGeom>
        </p:spPr>
        <p:txBody>
          <a:bodyPr anchor="t" rtlCol="false" tIns="0" lIns="0" bIns="0" rIns="0">
            <a:spAutoFit/>
          </a:bodyPr>
          <a:lstStyle/>
          <a:p>
            <a:pPr algn="l" marL="0" indent="0" lvl="0">
              <a:lnSpc>
                <a:spcPts val="3330"/>
              </a:lnSpc>
              <a:spcBef>
                <a:spcPct val="0"/>
              </a:spcBef>
            </a:pPr>
            <a:r>
              <a:rPr lang="en-US" sz="2379">
                <a:solidFill>
                  <a:srgbClr val="AE2619"/>
                </a:solidFill>
                <a:latin typeface="Garet Bold"/>
              </a:rPr>
              <a:t>INDIRA NAFA AURAH HUDA</a:t>
            </a:r>
          </a:p>
        </p:txBody>
      </p:sp>
      <p:sp>
        <p:nvSpPr>
          <p:cNvPr name="TextBox 12" id="12"/>
          <p:cNvSpPr txBox="true"/>
          <p:nvPr/>
        </p:nvSpPr>
        <p:spPr>
          <a:xfrm rot="0">
            <a:off x="1028700" y="3295050"/>
            <a:ext cx="10106228" cy="1165842"/>
          </a:xfrm>
          <a:prstGeom prst="rect">
            <a:avLst/>
          </a:prstGeom>
        </p:spPr>
        <p:txBody>
          <a:bodyPr anchor="t" rtlCol="false" tIns="0" lIns="0" bIns="0" rIns="0">
            <a:spAutoFit/>
          </a:bodyPr>
          <a:lstStyle/>
          <a:p>
            <a:pPr marL="0" indent="0" lvl="0">
              <a:lnSpc>
                <a:spcPts val="8774"/>
              </a:lnSpc>
            </a:pPr>
            <a:r>
              <a:rPr lang="en-US" sz="8774">
                <a:solidFill>
                  <a:srgbClr val="AE2619"/>
                </a:solidFill>
                <a:latin typeface="Garet Bold"/>
              </a:rPr>
              <a:t>ANGGOTA:</a:t>
            </a:r>
          </a:p>
        </p:txBody>
      </p:sp>
      <p:sp>
        <p:nvSpPr>
          <p:cNvPr name="TextBox 13" id="13"/>
          <p:cNvSpPr txBox="true"/>
          <p:nvPr/>
        </p:nvSpPr>
        <p:spPr>
          <a:xfrm rot="0">
            <a:off x="11786199" y="5362603"/>
            <a:ext cx="1289752" cy="2014885"/>
          </a:xfrm>
          <a:prstGeom prst="rect">
            <a:avLst/>
          </a:prstGeom>
        </p:spPr>
        <p:txBody>
          <a:bodyPr anchor="t" rtlCol="false" tIns="0" lIns="0" bIns="0" rIns="0">
            <a:spAutoFit/>
          </a:bodyPr>
          <a:lstStyle/>
          <a:p>
            <a:pPr algn="l" marL="0" indent="0" lvl="0">
              <a:lnSpc>
                <a:spcPts val="16595"/>
              </a:lnSpc>
              <a:spcBef>
                <a:spcPct val="0"/>
              </a:spcBef>
            </a:pPr>
            <a:r>
              <a:rPr lang="en-US" sz="11854">
                <a:solidFill>
                  <a:srgbClr val="D19F9E"/>
                </a:solidFill>
                <a:latin typeface="Garet Bold"/>
              </a:rPr>
              <a:t>3</a:t>
            </a:r>
          </a:p>
        </p:txBody>
      </p:sp>
      <p:sp>
        <p:nvSpPr>
          <p:cNvPr name="TextBox 14" id="14"/>
          <p:cNvSpPr txBox="true"/>
          <p:nvPr/>
        </p:nvSpPr>
        <p:spPr>
          <a:xfrm rot="0">
            <a:off x="12916472" y="6588687"/>
            <a:ext cx="5056197" cy="342415"/>
          </a:xfrm>
          <a:prstGeom prst="rect">
            <a:avLst/>
          </a:prstGeom>
        </p:spPr>
        <p:txBody>
          <a:bodyPr anchor="t" rtlCol="false" tIns="0" lIns="0" bIns="0" rIns="0">
            <a:spAutoFit/>
          </a:bodyPr>
          <a:lstStyle/>
          <a:p>
            <a:pPr algn="l" marL="0" indent="0" lvl="0">
              <a:lnSpc>
                <a:spcPts val="2855"/>
              </a:lnSpc>
              <a:spcBef>
                <a:spcPct val="0"/>
              </a:spcBef>
            </a:pPr>
            <a:r>
              <a:rPr lang="en-US" sz="2039">
                <a:solidFill>
                  <a:srgbClr val="292929"/>
                </a:solidFill>
                <a:latin typeface="DM Sans"/>
              </a:rPr>
              <a:t>2341720193</a:t>
            </a:r>
          </a:p>
        </p:txBody>
      </p:sp>
      <p:sp>
        <p:nvSpPr>
          <p:cNvPr name="TextBox 15" id="15"/>
          <p:cNvSpPr txBox="true"/>
          <p:nvPr/>
        </p:nvSpPr>
        <p:spPr>
          <a:xfrm rot="0">
            <a:off x="12916472" y="6070011"/>
            <a:ext cx="5056197" cy="398530"/>
          </a:xfrm>
          <a:prstGeom prst="rect">
            <a:avLst/>
          </a:prstGeom>
        </p:spPr>
        <p:txBody>
          <a:bodyPr anchor="t" rtlCol="false" tIns="0" lIns="0" bIns="0" rIns="0">
            <a:spAutoFit/>
          </a:bodyPr>
          <a:lstStyle/>
          <a:p>
            <a:pPr algn="l" marL="0" indent="0" lvl="0">
              <a:lnSpc>
                <a:spcPts val="3330"/>
              </a:lnSpc>
              <a:spcBef>
                <a:spcPct val="0"/>
              </a:spcBef>
            </a:pPr>
            <a:r>
              <a:rPr lang="en-US" sz="2379">
                <a:solidFill>
                  <a:srgbClr val="AE2619"/>
                </a:solidFill>
                <a:latin typeface="Garet Bold"/>
              </a:rPr>
              <a:t>IRSA CAHAYA WIDODO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06498"/>
            <a:ext cx="11540269" cy="7280502"/>
            <a:chOff x="0" y="0"/>
            <a:chExt cx="15387026" cy="9707336"/>
          </a:xfrm>
        </p:grpSpPr>
        <p:pic>
          <p:nvPicPr>
            <p:cNvPr name="Picture 3" id="3"/>
            <p:cNvPicPr>
              <a:picLocks noChangeAspect="true"/>
            </p:cNvPicPr>
            <p:nvPr/>
          </p:nvPicPr>
          <p:blipFill>
            <a:blip r:embed="rId2"/>
            <a:srcRect l="18042" t="0" r="18042" b="0"/>
            <a:stretch>
              <a:fillRect/>
            </a:stretch>
          </p:blipFill>
          <p:spPr>
            <a:xfrm flipH="false" flipV="false">
              <a:off x="0" y="0"/>
              <a:ext cx="15387026" cy="9707336"/>
            </a:xfrm>
            <a:prstGeom prst="rect">
              <a:avLst/>
            </a:prstGeom>
          </p:spPr>
        </p:pic>
      </p:grpSp>
      <p:sp>
        <p:nvSpPr>
          <p:cNvPr name="Freeform 4" id="4"/>
          <p:cNvSpPr/>
          <p:nvPr/>
        </p:nvSpPr>
        <p:spPr>
          <a:xfrm flipH="false" flipV="false" rot="0">
            <a:off x="15023095" y="7344666"/>
            <a:ext cx="3416883" cy="3416883"/>
          </a:xfrm>
          <a:custGeom>
            <a:avLst/>
            <a:gdLst/>
            <a:ahLst/>
            <a:cxnLst/>
            <a:rect r="r" b="b" t="t" l="l"/>
            <a:pathLst>
              <a:path h="3416883" w="3416883">
                <a:moveTo>
                  <a:pt x="0" y="0"/>
                </a:moveTo>
                <a:lnTo>
                  <a:pt x="3416883" y="0"/>
                </a:lnTo>
                <a:lnTo>
                  <a:pt x="3416883" y="3416883"/>
                </a:lnTo>
                <a:lnTo>
                  <a:pt x="0" y="3416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0">
            <a:off x="11573240" y="7344666"/>
            <a:ext cx="3416883" cy="3416883"/>
          </a:xfrm>
          <a:custGeom>
            <a:avLst/>
            <a:gdLst/>
            <a:ahLst/>
            <a:cxnLst/>
            <a:rect r="r" b="b" t="t" l="l"/>
            <a:pathLst>
              <a:path h="3416883" w="3416883">
                <a:moveTo>
                  <a:pt x="0" y="3416883"/>
                </a:moveTo>
                <a:lnTo>
                  <a:pt x="3416884" y="3416883"/>
                </a:lnTo>
                <a:lnTo>
                  <a:pt x="3416884" y="0"/>
                </a:lnTo>
                <a:lnTo>
                  <a:pt x="0" y="0"/>
                </a:lnTo>
                <a:lnTo>
                  <a:pt x="0" y="3416883"/>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028700" y="1028700"/>
            <a:ext cx="392488" cy="39248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2619"/>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412"/>
                </a:lnSpc>
              </a:pPr>
            </a:p>
          </p:txBody>
        </p:sp>
      </p:grpSp>
      <p:grpSp>
        <p:nvGrpSpPr>
          <p:cNvPr name="Group 9" id="9"/>
          <p:cNvGrpSpPr/>
          <p:nvPr/>
        </p:nvGrpSpPr>
        <p:grpSpPr>
          <a:xfrm rot="0">
            <a:off x="1534265" y="1028700"/>
            <a:ext cx="392488" cy="39248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2619"/>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412"/>
                </a:lnSpc>
              </a:pPr>
            </a:p>
          </p:txBody>
        </p:sp>
      </p:grpSp>
      <p:grpSp>
        <p:nvGrpSpPr>
          <p:cNvPr name="Group 12" id="12"/>
          <p:cNvGrpSpPr/>
          <p:nvPr/>
        </p:nvGrpSpPr>
        <p:grpSpPr>
          <a:xfrm rot="0">
            <a:off x="2041053" y="1028700"/>
            <a:ext cx="392488" cy="39248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2619"/>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412"/>
                </a:lnSpc>
              </a:pPr>
            </a:p>
          </p:txBody>
        </p:sp>
      </p:grpSp>
      <p:sp>
        <p:nvSpPr>
          <p:cNvPr name="Freeform 15" id="15"/>
          <p:cNvSpPr/>
          <p:nvPr/>
        </p:nvSpPr>
        <p:spPr>
          <a:xfrm flipH="false" flipV="false" rot="0">
            <a:off x="16139849" y="-143327"/>
            <a:ext cx="2291478" cy="2291478"/>
          </a:xfrm>
          <a:custGeom>
            <a:avLst/>
            <a:gdLst/>
            <a:ahLst/>
            <a:cxnLst/>
            <a:rect r="r" b="b" t="t" l="l"/>
            <a:pathLst>
              <a:path h="2291478" w="2291478">
                <a:moveTo>
                  <a:pt x="0" y="0"/>
                </a:moveTo>
                <a:lnTo>
                  <a:pt x="2291478" y="0"/>
                </a:lnTo>
                <a:lnTo>
                  <a:pt x="2291478" y="2291478"/>
                </a:lnTo>
                <a:lnTo>
                  <a:pt x="0" y="22914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true" flipV="true" rot="0">
            <a:off x="13848371" y="-143327"/>
            <a:ext cx="2291478" cy="2291478"/>
          </a:xfrm>
          <a:custGeom>
            <a:avLst/>
            <a:gdLst/>
            <a:ahLst/>
            <a:cxnLst/>
            <a:rect r="r" b="b" t="t" l="l"/>
            <a:pathLst>
              <a:path h="2291478" w="2291478">
                <a:moveTo>
                  <a:pt x="2291478" y="2291478"/>
                </a:moveTo>
                <a:lnTo>
                  <a:pt x="0" y="2291478"/>
                </a:lnTo>
                <a:lnTo>
                  <a:pt x="0" y="0"/>
                </a:lnTo>
                <a:lnTo>
                  <a:pt x="2291478" y="0"/>
                </a:lnTo>
                <a:lnTo>
                  <a:pt x="2291478" y="2291478"/>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true" flipV="true" rot="0">
            <a:off x="11540269" y="-143327"/>
            <a:ext cx="2291478" cy="2291478"/>
          </a:xfrm>
          <a:custGeom>
            <a:avLst/>
            <a:gdLst/>
            <a:ahLst/>
            <a:cxnLst/>
            <a:rect r="r" b="b" t="t" l="l"/>
            <a:pathLst>
              <a:path h="2291478" w="2291478">
                <a:moveTo>
                  <a:pt x="2291478" y="2291478"/>
                </a:moveTo>
                <a:lnTo>
                  <a:pt x="0" y="2291478"/>
                </a:lnTo>
                <a:lnTo>
                  <a:pt x="0" y="0"/>
                </a:lnTo>
                <a:lnTo>
                  <a:pt x="2291478" y="0"/>
                </a:lnTo>
                <a:lnTo>
                  <a:pt x="2291478" y="2291478"/>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1028700" y="1832659"/>
            <a:ext cx="10266909" cy="2079713"/>
          </a:xfrm>
          <a:prstGeom prst="rect">
            <a:avLst/>
          </a:prstGeom>
        </p:spPr>
        <p:txBody>
          <a:bodyPr anchor="t" rtlCol="false" tIns="0" lIns="0" bIns="0" rIns="0">
            <a:spAutoFit/>
          </a:bodyPr>
          <a:lstStyle/>
          <a:p>
            <a:pPr marL="0" indent="0" lvl="0">
              <a:lnSpc>
                <a:spcPts val="8003"/>
              </a:lnSpc>
            </a:pPr>
            <a:r>
              <a:rPr lang="en-US" sz="8003">
                <a:solidFill>
                  <a:srgbClr val="292929"/>
                </a:solidFill>
                <a:latin typeface="Garet Bold"/>
              </a:rPr>
              <a:t>PENGERTIAN PANCASILA</a:t>
            </a:r>
          </a:p>
        </p:txBody>
      </p:sp>
      <p:sp>
        <p:nvSpPr>
          <p:cNvPr name="TextBox 19" id="19"/>
          <p:cNvSpPr txBox="true"/>
          <p:nvPr/>
        </p:nvSpPr>
        <p:spPr>
          <a:xfrm rot="0">
            <a:off x="11783328" y="2949348"/>
            <a:ext cx="6084126" cy="7456353"/>
          </a:xfrm>
          <a:prstGeom prst="rect">
            <a:avLst/>
          </a:prstGeom>
        </p:spPr>
        <p:txBody>
          <a:bodyPr anchor="t" rtlCol="false" tIns="0" lIns="0" bIns="0" rIns="0">
            <a:spAutoFit/>
          </a:bodyPr>
          <a:lstStyle/>
          <a:p>
            <a:pPr algn="just">
              <a:lnSpc>
                <a:spcPts val="4253"/>
              </a:lnSpc>
            </a:pPr>
            <a:r>
              <a:rPr lang="en-US" sz="3038">
                <a:solidFill>
                  <a:srgbClr val="292929"/>
                </a:solidFill>
                <a:latin typeface="DM Sans"/>
              </a:rPr>
              <a:t>Pancasila adalah ideologi dasar negara Indonesia yang menjadi tumpuan dari semua keputusan yang dihasilkan oleh bangsa Indonesia. Pancasila memiliki lima dasar, yaitu Ketuhanan Yang Maha Esa, Kemanusiaan yang Adil dan Beradab, Persatuan Indonesia, Kerakyatan yang Dipimpin oleh Hikmat Kebijaksanaan dalam Permusyawaratan Perwakilan dan Keadilan Sosial bagi Seluruh Rakyat Indonesia.</a:t>
            </a:r>
          </a:p>
          <a:p>
            <a:pPr algn="l" marL="0" indent="0" lvl="0">
              <a:lnSpc>
                <a:spcPts val="4253"/>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006498"/>
            <a:ext cx="11059568" cy="7280502"/>
            <a:chOff x="0" y="0"/>
            <a:chExt cx="14746090" cy="9707336"/>
          </a:xfrm>
        </p:grpSpPr>
        <p:pic>
          <p:nvPicPr>
            <p:cNvPr name="Picture 3" id="3"/>
            <p:cNvPicPr>
              <a:picLocks noChangeAspect="true"/>
            </p:cNvPicPr>
            <p:nvPr/>
          </p:nvPicPr>
          <p:blipFill>
            <a:blip r:embed="rId2"/>
            <a:srcRect l="19373" t="0" r="19373" b="0"/>
            <a:stretch>
              <a:fillRect/>
            </a:stretch>
          </p:blipFill>
          <p:spPr>
            <a:xfrm flipH="false" flipV="false">
              <a:off x="0" y="0"/>
              <a:ext cx="14746090" cy="9707336"/>
            </a:xfrm>
            <a:prstGeom prst="rect">
              <a:avLst/>
            </a:prstGeom>
          </p:spPr>
        </p:pic>
      </p:grpSp>
      <p:sp>
        <p:nvSpPr>
          <p:cNvPr name="Freeform 4" id="4"/>
          <p:cNvSpPr/>
          <p:nvPr/>
        </p:nvSpPr>
        <p:spPr>
          <a:xfrm flipH="false" flipV="false" rot="0">
            <a:off x="15023095" y="7344666"/>
            <a:ext cx="3416883" cy="3416883"/>
          </a:xfrm>
          <a:custGeom>
            <a:avLst/>
            <a:gdLst/>
            <a:ahLst/>
            <a:cxnLst/>
            <a:rect r="r" b="b" t="t" l="l"/>
            <a:pathLst>
              <a:path h="3416883" w="3416883">
                <a:moveTo>
                  <a:pt x="0" y="0"/>
                </a:moveTo>
                <a:lnTo>
                  <a:pt x="3416883" y="0"/>
                </a:lnTo>
                <a:lnTo>
                  <a:pt x="3416883" y="3416883"/>
                </a:lnTo>
                <a:lnTo>
                  <a:pt x="0" y="34168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0">
            <a:off x="11573240" y="7344666"/>
            <a:ext cx="3416883" cy="3416883"/>
          </a:xfrm>
          <a:custGeom>
            <a:avLst/>
            <a:gdLst/>
            <a:ahLst/>
            <a:cxnLst/>
            <a:rect r="r" b="b" t="t" l="l"/>
            <a:pathLst>
              <a:path h="3416883" w="3416883">
                <a:moveTo>
                  <a:pt x="0" y="3416883"/>
                </a:moveTo>
                <a:lnTo>
                  <a:pt x="3416884" y="3416883"/>
                </a:lnTo>
                <a:lnTo>
                  <a:pt x="3416884" y="0"/>
                </a:lnTo>
                <a:lnTo>
                  <a:pt x="0" y="0"/>
                </a:lnTo>
                <a:lnTo>
                  <a:pt x="0" y="3416883"/>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028700" y="1028700"/>
            <a:ext cx="392488" cy="39248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2619"/>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412"/>
                </a:lnSpc>
              </a:pPr>
            </a:p>
          </p:txBody>
        </p:sp>
      </p:grpSp>
      <p:grpSp>
        <p:nvGrpSpPr>
          <p:cNvPr name="Group 9" id="9"/>
          <p:cNvGrpSpPr/>
          <p:nvPr/>
        </p:nvGrpSpPr>
        <p:grpSpPr>
          <a:xfrm rot="0">
            <a:off x="1534265" y="1028700"/>
            <a:ext cx="392488" cy="39248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2619"/>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412"/>
                </a:lnSpc>
              </a:pPr>
            </a:p>
          </p:txBody>
        </p:sp>
      </p:grpSp>
      <p:grpSp>
        <p:nvGrpSpPr>
          <p:cNvPr name="Group 12" id="12"/>
          <p:cNvGrpSpPr/>
          <p:nvPr/>
        </p:nvGrpSpPr>
        <p:grpSpPr>
          <a:xfrm rot="0">
            <a:off x="2041053" y="1028700"/>
            <a:ext cx="392488" cy="39248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2619"/>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412"/>
                </a:lnSpc>
              </a:pPr>
            </a:p>
          </p:txBody>
        </p:sp>
      </p:grpSp>
      <p:sp>
        <p:nvSpPr>
          <p:cNvPr name="Freeform 15" id="15"/>
          <p:cNvSpPr/>
          <p:nvPr/>
        </p:nvSpPr>
        <p:spPr>
          <a:xfrm flipH="false" flipV="false" rot="0">
            <a:off x="16139849" y="-143327"/>
            <a:ext cx="2291478" cy="2291478"/>
          </a:xfrm>
          <a:custGeom>
            <a:avLst/>
            <a:gdLst/>
            <a:ahLst/>
            <a:cxnLst/>
            <a:rect r="r" b="b" t="t" l="l"/>
            <a:pathLst>
              <a:path h="2291478" w="2291478">
                <a:moveTo>
                  <a:pt x="0" y="0"/>
                </a:moveTo>
                <a:lnTo>
                  <a:pt x="2291478" y="0"/>
                </a:lnTo>
                <a:lnTo>
                  <a:pt x="2291478" y="2291478"/>
                </a:lnTo>
                <a:lnTo>
                  <a:pt x="0" y="22914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true" flipV="true" rot="0">
            <a:off x="13848371" y="-143327"/>
            <a:ext cx="2291478" cy="2291478"/>
          </a:xfrm>
          <a:custGeom>
            <a:avLst/>
            <a:gdLst/>
            <a:ahLst/>
            <a:cxnLst/>
            <a:rect r="r" b="b" t="t" l="l"/>
            <a:pathLst>
              <a:path h="2291478" w="2291478">
                <a:moveTo>
                  <a:pt x="2291478" y="2291478"/>
                </a:moveTo>
                <a:lnTo>
                  <a:pt x="0" y="2291478"/>
                </a:lnTo>
                <a:lnTo>
                  <a:pt x="0" y="0"/>
                </a:lnTo>
                <a:lnTo>
                  <a:pt x="2291478" y="0"/>
                </a:lnTo>
                <a:lnTo>
                  <a:pt x="2291478" y="2291478"/>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true" flipV="true" rot="0">
            <a:off x="11540269" y="-143327"/>
            <a:ext cx="2291478" cy="2291478"/>
          </a:xfrm>
          <a:custGeom>
            <a:avLst/>
            <a:gdLst/>
            <a:ahLst/>
            <a:cxnLst/>
            <a:rect r="r" b="b" t="t" l="l"/>
            <a:pathLst>
              <a:path h="2291478" w="2291478">
                <a:moveTo>
                  <a:pt x="2291478" y="2291478"/>
                </a:moveTo>
                <a:lnTo>
                  <a:pt x="0" y="2291478"/>
                </a:lnTo>
                <a:lnTo>
                  <a:pt x="0" y="0"/>
                </a:lnTo>
                <a:lnTo>
                  <a:pt x="2291478" y="0"/>
                </a:lnTo>
                <a:lnTo>
                  <a:pt x="2291478" y="2291478"/>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1028700" y="1832659"/>
            <a:ext cx="10266909" cy="1070063"/>
          </a:xfrm>
          <a:prstGeom prst="rect">
            <a:avLst/>
          </a:prstGeom>
        </p:spPr>
        <p:txBody>
          <a:bodyPr anchor="t" rtlCol="false" tIns="0" lIns="0" bIns="0" rIns="0">
            <a:spAutoFit/>
          </a:bodyPr>
          <a:lstStyle/>
          <a:p>
            <a:pPr marL="0" indent="0" lvl="0">
              <a:lnSpc>
                <a:spcPts val="8003"/>
              </a:lnSpc>
            </a:pPr>
            <a:r>
              <a:rPr lang="en-US" sz="8003">
                <a:solidFill>
                  <a:srgbClr val="292929"/>
                </a:solidFill>
                <a:latin typeface="Garet Bold"/>
              </a:rPr>
              <a:t>PENGERTIAN HAM</a:t>
            </a:r>
          </a:p>
        </p:txBody>
      </p:sp>
      <p:sp>
        <p:nvSpPr>
          <p:cNvPr name="TextBox 19" id="19"/>
          <p:cNvSpPr txBox="true"/>
          <p:nvPr/>
        </p:nvSpPr>
        <p:spPr>
          <a:xfrm rot="0">
            <a:off x="11295609" y="1642159"/>
            <a:ext cx="6592368" cy="8926497"/>
          </a:xfrm>
          <a:prstGeom prst="rect">
            <a:avLst/>
          </a:prstGeom>
        </p:spPr>
        <p:txBody>
          <a:bodyPr anchor="t" rtlCol="false" tIns="0" lIns="0" bIns="0" rIns="0">
            <a:spAutoFit/>
          </a:bodyPr>
          <a:lstStyle/>
          <a:p>
            <a:pPr algn="just">
              <a:lnSpc>
                <a:spcPts val="3973"/>
              </a:lnSpc>
            </a:pPr>
            <a:r>
              <a:rPr lang="en-US" sz="2838">
                <a:solidFill>
                  <a:srgbClr val="292929"/>
                </a:solidFill>
                <a:latin typeface="DM Sans"/>
              </a:rPr>
              <a:t>Hak Asasi Manusia (HAM) adalah hak yang melekat pada diri setiap manusia sejak awal dilahirkan yang berlaku seumur hidup dan tidak dapat diganggu gugat siapa pun. Sedangkan berdasarkan Pasal 1 angka 1 UU No. 39 Tahun 1999 dijelaskan bahwa pengertian HAM adalah seperangkat hak yang melekat pada hakikat dan keberadaan manusia sebagai makhluk Tuhan Yang Maha Kuasa dan merupakan anugerah-Nya yang wajib dihormati, dijunjung tinggi dan dilindungi oleh negara, hukum, Pemerintah dan setiap orang, demi kehormatan serta perlindungan harkat dan martabat manusia.</a:t>
            </a:r>
          </a:p>
          <a:p>
            <a:pPr algn="l" marL="0" indent="0" lvl="0">
              <a:lnSpc>
                <a:spcPts val="4253"/>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178020" cy="10287000"/>
            <a:chOff x="0" y="0"/>
            <a:chExt cx="8237359" cy="13716000"/>
          </a:xfrm>
        </p:grpSpPr>
        <p:pic>
          <p:nvPicPr>
            <p:cNvPr name="Picture 3" id="3"/>
            <p:cNvPicPr>
              <a:picLocks noChangeAspect="true"/>
            </p:cNvPicPr>
            <p:nvPr/>
          </p:nvPicPr>
          <p:blipFill>
            <a:blip r:embed="rId2"/>
            <a:srcRect l="29881" t="0" r="29881" b="0"/>
            <a:stretch>
              <a:fillRect/>
            </a:stretch>
          </p:blipFill>
          <p:spPr>
            <a:xfrm flipH="false" flipV="false">
              <a:off x="0" y="0"/>
              <a:ext cx="8237359" cy="13716000"/>
            </a:xfrm>
            <a:prstGeom prst="rect">
              <a:avLst/>
            </a:prstGeom>
          </p:spPr>
        </p:pic>
      </p:grpSp>
      <p:sp>
        <p:nvSpPr>
          <p:cNvPr name="Freeform 4" id="4"/>
          <p:cNvSpPr/>
          <p:nvPr/>
        </p:nvSpPr>
        <p:spPr>
          <a:xfrm flipH="true" flipV="false" rot="-5400000">
            <a:off x="15731682" y="7229700"/>
            <a:ext cx="2168868" cy="4376811"/>
          </a:xfrm>
          <a:custGeom>
            <a:avLst/>
            <a:gdLst/>
            <a:ahLst/>
            <a:cxnLst/>
            <a:rect r="r" b="b" t="t" l="l"/>
            <a:pathLst>
              <a:path h="4376811" w="2168868">
                <a:moveTo>
                  <a:pt x="2168869" y="0"/>
                </a:moveTo>
                <a:lnTo>
                  <a:pt x="0" y="0"/>
                </a:lnTo>
                <a:lnTo>
                  <a:pt x="0" y="4376811"/>
                </a:lnTo>
                <a:lnTo>
                  <a:pt x="2168869" y="4376811"/>
                </a:lnTo>
                <a:lnTo>
                  <a:pt x="2168869" y="0"/>
                </a:lnTo>
                <a:close/>
              </a:path>
            </a:pathLst>
          </a:custGeom>
          <a:blipFill>
            <a:blip r:embed="rId3">
              <a:extLst>
                <a:ext uri="{96DAC541-7B7A-43D3-8B79-37D633B846F1}">
                  <asvg:svgBlip xmlns:asvg="http://schemas.microsoft.com/office/drawing/2016/SVG/main" r:embed="rId4"/>
                </a:ext>
              </a:extLst>
            </a:blip>
            <a:stretch>
              <a:fillRect l="-101801" t="0" r="0" b="0"/>
            </a:stretch>
          </a:blipFill>
        </p:spPr>
      </p:sp>
      <p:sp>
        <p:nvSpPr>
          <p:cNvPr name="Freeform 5" id="5"/>
          <p:cNvSpPr/>
          <p:nvPr/>
        </p:nvSpPr>
        <p:spPr>
          <a:xfrm flipH="false" flipV="false" rot="0">
            <a:off x="5663670"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true" rot="0">
            <a:off x="5663670" y="1028700"/>
            <a:ext cx="1028700" cy="1028700"/>
          </a:xfrm>
          <a:custGeom>
            <a:avLst/>
            <a:gdLst/>
            <a:ahLst/>
            <a:cxnLst/>
            <a:rect r="r" b="b" t="t" l="l"/>
            <a:pathLst>
              <a:path h="1028700" w="1028700">
                <a:moveTo>
                  <a:pt x="0" y="1028700"/>
                </a:moveTo>
                <a:lnTo>
                  <a:pt x="1028700" y="1028700"/>
                </a:lnTo>
                <a:lnTo>
                  <a:pt x="1028700" y="0"/>
                </a:lnTo>
                <a:lnTo>
                  <a:pt x="0" y="0"/>
                </a:lnTo>
                <a:lnTo>
                  <a:pt x="0" y="102870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true" rot="0">
            <a:off x="5663670" y="3086100"/>
            <a:ext cx="1028700" cy="1028700"/>
          </a:xfrm>
          <a:custGeom>
            <a:avLst/>
            <a:gdLst/>
            <a:ahLst/>
            <a:cxnLst/>
            <a:rect r="r" b="b" t="t" l="l"/>
            <a:pathLst>
              <a:path h="1028700" w="1028700">
                <a:moveTo>
                  <a:pt x="0" y="1028700"/>
                </a:moveTo>
                <a:lnTo>
                  <a:pt x="1028700" y="1028700"/>
                </a:lnTo>
                <a:lnTo>
                  <a:pt x="1028700" y="0"/>
                </a:lnTo>
                <a:lnTo>
                  <a:pt x="0" y="0"/>
                </a:lnTo>
                <a:lnTo>
                  <a:pt x="0" y="102870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true" rot="0">
            <a:off x="5663670" y="5143500"/>
            <a:ext cx="1028700" cy="1028700"/>
          </a:xfrm>
          <a:custGeom>
            <a:avLst/>
            <a:gdLst/>
            <a:ahLst/>
            <a:cxnLst/>
            <a:rect r="r" b="b" t="t" l="l"/>
            <a:pathLst>
              <a:path h="1028700" w="1028700">
                <a:moveTo>
                  <a:pt x="0" y="1028700"/>
                </a:moveTo>
                <a:lnTo>
                  <a:pt x="1028700" y="1028700"/>
                </a:lnTo>
                <a:lnTo>
                  <a:pt x="1028700" y="0"/>
                </a:lnTo>
                <a:lnTo>
                  <a:pt x="0" y="0"/>
                </a:lnTo>
                <a:lnTo>
                  <a:pt x="0" y="10287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true" rot="0">
            <a:off x="5663670" y="7200900"/>
            <a:ext cx="1028700" cy="1028700"/>
          </a:xfrm>
          <a:custGeom>
            <a:avLst/>
            <a:gdLst/>
            <a:ahLst/>
            <a:cxnLst/>
            <a:rect r="r" b="b" t="t" l="l"/>
            <a:pathLst>
              <a:path h="1028700" w="1028700">
                <a:moveTo>
                  <a:pt x="0" y="1028700"/>
                </a:moveTo>
                <a:lnTo>
                  <a:pt x="1028700" y="1028700"/>
                </a:lnTo>
                <a:lnTo>
                  <a:pt x="1028700" y="0"/>
                </a:lnTo>
                <a:lnTo>
                  <a:pt x="0" y="0"/>
                </a:lnTo>
                <a:lnTo>
                  <a:pt x="0" y="102870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true" rot="0">
            <a:off x="5663670" y="9258300"/>
            <a:ext cx="1028700" cy="1028700"/>
          </a:xfrm>
          <a:custGeom>
            <a:avLst/>
            <a:gdLst/>
            <a:ahLst/>
            <a:cxnLst/>
            <a:rect r="r" b="b" t="t" l="l"/>
            <a:pathLst>
              <a:path h="1028700" w="1028700">
                <a:moveTo>
                  <a:pt x="0" y="1028700"/>
                </a:moveTo>
                <a:lnTo>
                  <a:pt x="1028700" y="1028700"/>
                </a:lnTo>
                <a:lnTo>
                  <a:pt x="1028700" y="0"/>
                </a:lnTo>
                <a:lnTo>
                  <a:pt x="0" y="0"/>
                </a:lnTo>
                <a:lnTo>
                  <a:pt x="0" y="102870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5663670" y="205740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5663670" y="411480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5663670" y="617220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5663670" y="822960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5" id="15"/>
          <p:cNvSpPr txBox="true"/>
          <p:nvPr/>
        </p:nvSpPr>
        <p:spPr>
          <a:xfrm rot="0">
            <a:off x="6346265" y="1049442"/>
            <a:ext cx="11658123" cy="2036658"/>
          </a:xfrm>
          <a:prstGeom prst="rect">
            <a:avLst/>
          </a:prstGeom>
        </p:spPr>
        <p:txBody>
          <a:bodyPr anchor="t" rtlCol="false" tIns="0" lIns="0" bIns="0" rIns="0">
            <a:spAutoFit/>
          </a:bodyPr>
          <a:lstStyle/>
          <a:p>
            <a:pPr algn="ctr" marL="0" indent="0" lvl="0">
              <a:lnSpc>
                <a:spcPts val="7808"/>
              </a:lnSpc>
            </a:pPr>
            <a:r>
              <a:rPr lang="en-US" sz="7808">
                <a:solidFill>
                  <a:srgbClr val="292929"/>
                </a:solidFill>
                <a:latin typeface="Garet Bold"/>
              </a:rPr>
              <a:t>HUBUNGAN PANCASILA DAN HAM</a:t>
            </a:r>
          </a:p>
        </p:txBody>
      </p:sp>
      <p:sp>
        <p:nvSpPr>
          <p:cNvPr name="TextBox 16" id="16"/>
          <p:cNvSpPr txBox="true"/>
          <p:nvPr/>
        </p:nvSpPr>
        <p:spPr>
          <a:xfrm rot="0">
            <a:off x="6692370" y="3549308"/>
            <a:ext cx="10934734" cy="5685020"/>
          </a:xfrm>
          <a:prstGeom prst="rect">
            <a:avLst/>
          </a:prstGeom>
        </p:spPr>
        <p:txBody>
          <a:bodyPr anchor="t" rtlCol="false" tIns="0" lIns="0" bIns="0" rIns="0">
            <a:spAutoFit/>
          </a:bodyPr>
          <a:lstStyle/>
          <a:p>
            <a:pPr algn="just">
              <a:lnSpc>
                <a:spcPts val="4502"/>
              </a:lnSpc>
            </a:pPr>
            <a:r>
              <a:rPr lang="en-US" sz="2867">
                <a:solidFill>
                  <a:srgbClr val="292929"/>
                </a:solidFill>
                <a:latin typeface="DM Sans"/>
              </a:rPr>
              <a:t>Pancasila dan Hak Asasi Manusia (HAM) adalah dua konsep penting dalam konteks politik dan hukum di Indonesia. Mereka memiliki hubungan yang erat karena Pancasila merupakan dasar filosofis negara Indonesia yang memengaruhi kerangka hukum dan kebijakan yang berkaitan dengan HAM</a:t>
            </a:r>
            <a:r>
              <a:rPr lang="en-US" sz="2867">
                <a:solidFill>
                  <a:srgbClr val="292929"/>
                </a:solidFill>
                <a:latin typeface="DM Sans"/>
              </a:rPr>
              <a:t>. </a:t>
            </a:r>
          </a:p>
          <a:p>
            <a:pPr algn="just" marL="0" indent="0" lvl="0">
              <a:lnSpc>
                <a:spcPts val="4502"/>
              </a:lnSpc>
            </a:pPr>
            <a:r>
              <a:rPr lang="en-US" sz="2867">
                <a:solidFill>
                  <a:srgbClr val="292929"/>
                </a:solidFill>
                <a:latin typeface="DM Sans"/>
              </a:rPr>
              <a:t>Pancasila mengandung nilai-nilai seperti keadilan, persatuan, dan kemanusiaan. Nilai-nilai ini mencerminkan prinsip-prinsip HAM, seperti hak atas keadilan, kesetaraan, dan martabat manusia. Oleh karena itu, Pancasila memberikan landasan filosofis untuk perlindungan HAM di Indonesia.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16605" y="1028700"/>
            <a:ext cx="6982202" cy="2196941"/>
            <a:chOff x="0" y="0"/>
            <a:chExt cx="1569321" cy="493785"/>
          </a:xfrm>
        </p:grpSpPr>
        <p:sp>
          <p:nvSpPr>
            <p:cNvPr name="Freeform 3" id="3"/>
            <p:cNvSpPr/>
            <p:nvPr/>
          </p:nvSpPr>
          <p:spPr>
            <a:xfrm flipH="false" flipV="false" rot="0">
              <a:off x="0" y="0"/>
              <a:ext cx="1569321" cy="493785"/>
            </a:xfrm>
            <a:custGeom>
              <a:avLst/>
              <a:gdLst/>
              <a:ahLst/>
              <a:cxnLst/>
              <a:rect r="r" b="b" t="t" l="l"/>
              <a:pathLst>
                <a:path h="493785" w="1569321">
                  <a:moveTo>
                    <a:pt x="0" y="0"/>
                  </a:moveTo>
                  <a:lnTo>
                    <a:pt x="1569321" y="0"/>
                  </a:lnTo>
                  <a:lnTo>
                    <a:pt x="1569321" y="493785"/>
                  </a:lnTo>
                  <a:lnTo>
                    <a:pt x="0" y="493785"/>
                  </a:lnTo>
                  <a:close/>
                </a:path>
              </a:pathLst>
            </a:custGeom>
            <a:solidFill>
              <a:srgbClr val="FFF5F1"/>
            </a:solidFill>
          </p:spPr>
        </p:sp>
        <p:sp>
          <p:nvSpPr>
            <p:cNvPr name="TextBox 4" id="4"/>
            <p:cNvSpPr txBox="true"/>
            <p:nvPr/>
          </p:nvSpPr>
          <p:spPr>
            <a:xfrm>
              <a:off x="0" y="-28575"/>
              <a:ext cx="1569321" cy="522360"/>
            </a:xfrm>
            <a:prstGeom prst="rect">
              <a:avLst/>
            </a:prstGeom>
          </p:spPr>
          <p:txBody>
            <a:bodyPr anchor="ctr" rtlCol="false" tIns="50800" lIns="50800" bIns="50800" rIns="50800"/>
            <a:lstStyle/>
            <a:p>
              <a:pPr algn="ctr">
                <a:lnSpc>
                  <a:spcPts val="2412"/>
                </a:lnSpc>
              </a:pPr>
            </a:p>
          </p:txBody>
        </p:sp>
      </p:grpSp>
      <p:sp>
        <p:nvSpPr>
          <p:cNvPr name="Freeform 5" id="5"/>
          <p:cNvSpPr/>
          <p:nvPr/>
        </p:nvSpPr>
        <p:spPr>
          <a:xfrm flipH="true" flipV="true" rot="0">
            <a:off x="14709615" y="7384718"/>
            <a:ext cx="3578385" cy="3578385"/>
          </a:xfrm>
          <a:custGeom>
            <a:avLst/>
            <a:gdLst/>
            <a:ahLst/>
            <a:cxnLst/>
            <a:rect r="r" b="b" t="t" l="l"/>
            <a:pathLst>
              <a:path h="3578385" w="3578385">
                <a:moveTo>
                  <a:pt x="3578385" y="3578385"/>
                </a:moveTo>
                <a:lnTo>
                  <a:pt x="0" y="3578385"/>
                </a:lnTo>
                <a:lnTo>
                  <a:pt x="0" y="0"/>
                </a:lnTo>
                <a:lnTo>
                  <a:pt x="3578385" y="0"/>
                </a:lnTo>
                <a:lnTo>
                  <a:pt x="3578385" y="3578385"/>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737936" y="6739413"/>
            <a:ext cx="6760872" cy="2057659"/>
            <a:chOff x="0" y="0"/>
            <a:chExt cx="1622435" cy="493785"/>
          </a:xfrm>
        </p:grpSpPr>
        <p:sp>
          <p:nvSpPr>
            <p:cNvPr name="Freeform 7" id="7"/>
            <p:cNvSpPr/>
            <p:nvPr/>
          </p:nvSpPr>
          <p:spPr>
            <a:xfrm flipH="false" flipV="false" rot="0">
              <a:off x="0" y="0"/>
              <a:ext cx="1622435" cy="493785"/>
            </a:xfrm>
            <a:custGeom>
              <a:avLst/>
              <a:gdLst/>
              <a:ahLst/>
              <a:cxnLst/>
              <a:rect r="r" b="b" t="t" l="l"/>
              <a:pathLst>
                <a:path h="493785" w="1622435">
                  <a:moveTo>
                    <a:pt x="0" y="0"/>
                  </a:moveTo>
                  <a:lnTo>
                    <a:pt x="1622435" y="0"/>
                  </a:lnTo>
                  <a:lnTo>
                    <a:pt x="1622435" y="493785"/>
                  </a:lnTo>
                  <a:lnTo>
                    <a:pt x="0" y="493785"/>
                  </a:lnTo>
                  <a:close/>
                </a:path>
              </a:pathLst>
            </a:custGeom>
            <a:solidFill>
              <a:srgbClr val="FFF5F1"/>
            </a:solidFill>
          </p:spPr>
        </p:sp>
        <p:sp>
          <p:nvSpPr>
            <p:cNvPr name="TextBox 8" id="8"/>
            <p:cNvSpPr txBox="true"/>
            <p:nvPr/>
          </p:nvSpPr>
          <p:spPr>
            <a:xfrm>
              <a:off x="0" y="-28575"/>
              <a:ext cx="1622435" cy="522360"/>
            </a:xfrm>
            <a:prstGeom prst="rect">
              <a:avLst/>
            </a:prstGeom>
          </p:spPr>
          <p:txBody>
            <a:bodyPr anchor="ctr" rtlCol="false" tIns="50800" lIns="50800" bIns="50800" rIns="50800"/>
            <a:lstStyle/>
            <a:p>
              <a:pPr algn="ctr">
                <a:lnSpc>
                  <a:spcPts val="2412"/>
                </a:lnSpc>
              </a:pPr>
            </a:p>
          </p:txBody>
        </p:sp>
      </p:grpSp>
      <p:sp>
        <p:nvSpPr>
          <p:cNvPr name="Freeform 9" id="9"/>
          <p:cNvSpPr/>
          <p:nvPr/>
        </p:nvSpPr>
        <p:spPr>
          <a:xfrm flipH="false" flipV="false" rot="0">
            <a:off x="-1015964" y="-1479583"/>
            <a:ext cx="3664882" cy="3664882"/>
          </a:xfrm>
          <a:custGeom>
            <a:avLst/>
            <a:gdLst/>
            <a:ahLst/>
            <a:cxnLst/>
            <a:rect r="r" b="b" t="t" l="l"/>
            <a:pathLst>
              <a:path h="3664882" w="3664882">
                <a:moveTo>
                  <a:pt x="0" y="0"/>
                </a:moveTo>
                <a:lnTo>
                  <a:pt x="3664882" y="0"/>
                </a:lnTo>
                <a:lnTo>
                  <a:pt x="3664882" y="3664881"/>
                </a:lnTo>
                <a:lnTo>
                  <a:pt x="0" y="3664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591518" y="8084203"/>
            <a:ext cx="3240436" cy="3240436"/>
          </a:xfrm>
          <a:custGeom>
            <a:avLst/>
            <a:gdLst/>
            <a:ahLst/>
            <a:cxnLst/>
            <a:rect r="r" b="b" t="t" l="l"/>
            <a:pathLst>
              <a:path h="3240436" w="3240436">
                <a:moveTo>
                  <a:pt x="0" y="0"/>
                </a:moveTo>
                <a:lnTo>
                  <a:pt x="3240436" y="0"/>
                </a:lnTo>
                <a:lnTo>
                  <a:pt x="3240436" y="3240436"/>
                </a:lnTo>
                <a:lnTo>
                  <a:pt x="0" y="32404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11" id="11"/>
          <p:cNvGrpSpPr/>
          <p:nvPr/>
        </p:nvGrpSpPr>
        <p:grpSpPr>
          <a:xfrm rot="0">
            <a:off x="17843601" y="-118903"/>
            <a:ext cx="571293" cy="3022443"/>
            <a:chOff x="0" y="0"/>
            <a:chExt cx="150464" cy="796034"/>
          </a:xfrm>
        </p:grpSpPr>
        <p:sp>
          <p:nvSpPr>
            <p:cNvPr name="Freeform 12" id="12"/>
            <p:cNvSpPr/>
            <p:nvPr/>
          </p:nvSpPr>
          <p:spPr>
            <a:xfrm flipH="false" flipV="false" rot="0">
              <a:off x="0" y="0"/>
              <a:ext cx="150464" cy="796034"/>
            </a:xfrm>
            <a:custGeom>
              <a:avLst/>
              <a:gdLst/>
              <a:ahLst/>
              <a:cxnLst/>
              <a:rect r="r" b="b" t="t" l="l"/>
              <a:pathLst>
                <a:path h="796034" w="150464">
                  <a:moveTo>
                    <a:pt x="0" y="0"/>
                  </a:moveTo>
                  <a:lnTo>
                    <a:pt x="150464" y="0"/>
                  </a:lnTo>
                  <a:lnTo>
                    <a:pt x="150464" y="796034"/>
                  </a:lnTo>
                  <a:lnTo>
                    <a:pt x="0" y="796034"/>
                  </a:lnTo>
                  <a:close/>
                </a:path>
              </a:pathLst>
            </a:custGeom>
            <a:solidFill>
              <a:srgbClr val="582B39"/>
            </a:solidFill>
          </p:spPr>
        </p:sp>
        <p:sp>
          <p:nvSpPr>
            <p:cNvPr name="TextBox 13" id="13"/>
            <p:cNvSpPr txBox="true"/>
            <p:nvPr/>
          </p:nvSpPr>
          <p:spPr>
            <a:xfrm>
              <a:off x="0" y="-28575"/>
              <a:ext cx="150464" cy="824609"/>
            </a:xfrm>
            <a:prstGeom prst="rect">
              <a:avLst/>
            </a:prstGeom>
          </p:spPr>
          <p:txBody>
            <a:bodyPr anchor="ctr" rtlCol="false" tIns="50800" lIns="50800" bIns="50800" rIns="50800"/>
            <a:lstStyle/>
            <a:p>
              <a:pPr algn="ctr">
                <a:lnSpc>
                  <a:spcPts val="2412"/>
                </a:lnSpc>
              </a:pPr>
            </a:p>
          </p:txBody>
        </p:sp>
      </p:grpSp>
      <p:sp>
        <p:nvSpPr>
          <p:cNvPr name="TextBox 14" id="14"/>
          <p:cNvSpPr txBox="true"/>
          <p:nvPr/>
        </p:nvSpPr>
        <p:spPr>
          <a:xfrm rot="0">
            <a:off x="654335" y="2721768"/>
            <a:ext cx="6114791" cy="4017645"/>
          </a:xfrm>
          <a:prstGeom prst="rect">
            <a:avLst/>
          </a:prstGeom>
        </p:spPr>
        <p:txBody>
          <a:bodyPr anchor="t" rtlCol="false" tIns="0" lIns="0" bIns="0" rIns="0">
            <a:spAutoFit/>
          </a:bodyPr>
          <a:lstStyle/>
          <a:p>
            <a:pPr marL="0" indent="0" lvl="0">
              <a:lnSpc>
                <a:spcPts val="7800"/>
              </a:lnSpc>
            </a:pPr>
            <a:r>
              <a:rPr lang="en-US" sz="7800" spc="156">
                <a:solidFill>
                  <a:srgbClr val="AE2619"/>
                </a:solidFill>
                <a:latin typeface="Garet Bold"/>
              </a:rPr>
              <a:t>ATURAN HUKUM PANCASILA DAN HAM</a:t>
            </a:r>
          </a:p>
        </p:txBody>
      </p:sp>
      <p:sp>
        <p:nvSpPr>
          <p:cNvPr name="TextBox 15" id="15"/>
          <p:cNvSpPr txBox="true"/>
          <p:nvPr/>
        </p:nvSpPr>
        <p:spPr>
          <a:xfrm rot="0">
            <a:off x="10187616" y="1267511"/>
            <a:ext cx="5640181" cy="515512"/>
          </a:xfrm>
          <a:prstGeom prst="rect">
            <a:avLst/>
          </a:prstGeom>
        </p:spPr>
        <p:txBody>
          <a:bodyPr anchor="t" rtlCol="false" tIns="0" lIns="0" bIns="0" rIns="0">
            <a:spAutoFit/>
          </a:bodyPr>
          <a:lstStyle/>
          <a:p>
            <a:pPr marL="0" indent="0" lvl="0">
              <a:lnSpc>
                <a:spcPts val="4265"/>
              </a:lnSpc>
              <a:spcBef>
                <a:spcPct val="0"/>
              </a:spcBef>
            </a:pPr>
            <a:r>
              <a:rPr lang="en-US" sz="3046">
                <a:solidFill>
                  <a:srgbClr val="AE2619"/>
                </a:solidFill>
                <a:latin typeface="Garet Bold"/>
              </a:rPr>
              <a:t>Undang-Undang Dasar 1945</a:t>
            </a:r>
          </a:p>
        </p:txBody>
      </p:sp>
      <p:sp>
        <p:nvSpPr>
          <p:cNvPr name="TextBox 16" id="16"/>
          <p:cNvSpPr txBox="true"/>
          <p:nvPr/>
        </p:nvSpPr>
        <p:spPr>
          <a:xfrm rot="0">
            <a:off x="9737936" y="6672738"/>
            <a:ext cx="7477195" cy="558078"/>
          </a:xfrm>
          <a:prstGeom prst="rect">
            <a:avLst/>
          </a:prstGeom>
        </p:spPr>
        <p:txBody>
          <a:bodyPr anchor="t" rtlCol="false" tIns="0" lIns="0" bIns="0" rIns="0">
            <a:spAutoFit/>
          </a:bodyPr>
          <a:lstStyle/>
          <a:p>
            <a:pPr marL="0" indent="0" lvl="0">
              <a:lnSpc>
                <a:spcPts val="4605"/>
              </a:lnSpc>
              <a:spcBef>
                <a:spcPct val="0"/>
              </a:spcBef>
            </a:pPr>
            <a:r>
              <a:rPr lang="en-US" sz="3289">
                <a:solidFill>
                  <a:srgbClr val="AE2619"/>
                </a:solidFill>
                <a:latin typeface="Garet Bold"/>
              </a:rPr>
              <a:t>Tap MPRS No. XXV/MPRS/1966</a:t>
            </a:r>
          </a:p>
        </p:txBody>
      </p:sp>
      <p:sp>
        <p:nvSpPr>
          <p:cNvPr name="TextBox 17" id="17"/>
          <p:cNvSpPr txBox="true"/>
          <p:nvPr/>
        </p:nvSpPr>
        <p:spPr>
          <a:xfrm rot="0">
            <a:off x="10187616" y="1861964"/>
            <a:ext cx="5640181" cy="1217489"/>
          </a:xfrm>
          <a:prstGeom prst="rect">
            <a:avLst/>
          </a:prstGeom>
        </p:spPr>
        <p:txBody>
          <a:bodyPr anchor="t" rtlCol="false" tIns="0" lIns="0" bIns="0" rIns="0">
            <a:spAutoFit/>
          </a:bodyPr>
          <a:lstStyle/>
          <a:p>
            <a:pPr marL="0" indent="0" lvl="0">
              <a:lnSpc>
                <a:spcPts val="3281"/>
              </a:lnSpc>
              <a:spcBef>
                <a:spcPct val="0"/>
              </a:spcBef>
            </a:pPr>
            <a:r>
              <a:rPr lang="en-US" sz="2343">
                <a:solidFill>
                  <a:srgbClr val="582B39"/>
                </a:solidFill>
                <a:latin typeface="DM Sans"/>
              </a:rPr>
              <a:t>Pancasila adalah dasar negara Indonesia dan tercantum dalam Pembukaan Undang-Undang Dasar 1945 (UUD 1945).</a:t>
            </a:r>
          </a:p>
        </p:txBody>
      </p:sp>
      <p:sp>
        <p:nvSpPr>
          <p:cNvPr name="TextBox 18" id="18"/>
          <p:cNvSpPr txBox="true"/>
          <p:nvPr/>
        </p:nvSpPr>
        <p:spPr>
          <a:xfrm rot="0">
            <a:off x="9943733" y="7346618"/>
            <a:ext cx="6555074" cy="1408244"/>
          </a:xfrm>
          <a:prstGeom prst="rect">
            <a:avLst/>
          </a:prstGeom>
        </p:spPr>
        <p:txBody>
          <a:bodyPr anchor="t" rtlCol="false" tIns="0" lIns="0" bIns="0" rIns="0">
            <a:spAutoFit/>
          </a:bodyPr>
          <a:lstStyle/>
          <a:p>
            <a:pPr algn="just">
              <a:lnSpc>
                <a:spcPts val="2842"/>
              </a:lnSpc>
            </a:pPr>
            <a:r>
              <a:rPr lang="en-US" sz="2030">
                <a:solidFill>
                  <a:srgbClr val="582B39"/>
                </a:solidFill>
                <a:latin typeface="DM Sans"/>
              </a:rPr>
              <a:t>Tap MPRS ini menetapkan Pancasila sebagai satu-satunya ideologi negara yang harus dipegang teguh oleh seluruh warga negara Indonesia.</a:t>
            </a:r>
          </a:p>
          <a:p>
            <a:pPr algn="just" marL="0" indent="0" lvl="0">
              <a:lnSpc>
                <a:spcPts val="2842"/>
              </a:lnSpc>
              <a:spcBef>
                <a:spcPct val="0"/>
              </a:spcBef>
            </a:pPr>
          </a:p>
        </p:txBody>
      </p:sp>
      <p:sp>
        <p:nvSpPr>
          <p:cNvPr name="TextBox 19" id="19"/>
          <p:cNvSpPr txBox="true"/>
          <p:nvPr/>
        </p:nvSpPr>
        <p:spPr>
          <a:xfrm rot="0">
            <a:off x="10769948" y="4851400"/>
            <a:ext cx="4475518" cy="669925"/>
          </a:xfrm>
          <a:prstGeom prst="rect">
            <a:avLst/>
          </a:prstGeom>
        </p:spPr>
        <p:txBody>
          <a:bodyPr anchor="t" rtlCol="false" tIns="0" lIns="0" bIns="0" rIns="0">
            <a:spAutoFit/>
          </a:bodyPr>
          <a:lstStyle/>
          <a:p>
            <a:pPr marL="0" indent="0" lvl="0">
              <a:lnSpc>
                <a:spcPts val="5000"/>
              </a:lnSpc>
            </a:pPr>
            <a:r>
              <a:rPr lang="en-US" sz="5000" spc="100">
                <a:solidFill>
                  <a:srgbClr val="AE2619"/>
                </a:solidFill>
                <a:latin typeface="Garet Bold"/>
              </a:rPr>
              <a:t>PANCASILA</a:t>
            </a:r>
          </a:p>
        </p:txBody>
      </p:sp>
      <p:grpSp>
        <p:nvGrpSpPr>
          <p:cNvPr name="Group 20" id="20"/>
          <p:cNvGrpSpPr/>
          <p:nvPr/>
        </p:nvGrpSpPr>
        <p:grpSpPr>
          <a:xfrm rot="0">
            <a:off x="7102542" y="-4283227"/>
            <a:ext cx="336097" cy="18436880"/>
            <a:chOff x="0" y="0"/>
            <a:chExt cx="94133" cy="5163739"/>
          </a:xfrm>
        </p:grpSpPr>
        <p:sp>
          <p:nvSpPr>
            <p:cNvPr name="Freeform 21" id="21"/>
            <p:cNvSpPr/>
            <p:nvPr/>
          </p:nvSpPr>
          <p:spPr>
            <a:xfrm flipH="false" flipV="false" rot="0">
              <a:off x="0" y="0"/>
              <a:ext cx="94133" cy="5163739"/>
            </a:xfrm>
            <a:custGeom>
              <a:avLst/>
              <a:gdLst/>
              <a:ahLst/>
              <a:cxnLst/>
              <a:rect r="r" b="b" t="t" l="l"/>
              <a:pathLst>
                <a:path h="5163739" w="94133">
                  <a:moveTo>
                    <a:pt x="47066" y="0"/>
                  </a:moveTo>
                  <a:lnTo>
                    <a:pt x="47066" y="0"/>
                  </a:lnTo>
                  <a:cubicBezTo>
                    <a:pt x="59549" y="0"/>
                    <a:pt x="71521" y="4959"/>
                    <a:pt x="80348" y="13785"/>
                  </a:cubicBezTo>
                  <a:cubicBezTo>
                    <a:pt x="89174" y="22612"/>
                    <a:pt x="94133" y="34584"/>
                    <a:pt x="94133" y="47066"/>
                  </a:cubicBezTo>
                  <a:lnTo>
                    <a:pt x="94133" y="5116673"/>
                  </a:lnTo>
                  <a:cubicBezTo>
                    <a:pt x="94133" y="5129156"/>
                    <a:pt x="89174" y="5141127"/>
                    <a:pt x="80348" y="5149953"/>
                  </a:cubicBezTo>
                  <a:cubicBezTo>
                    <a:pt x="71521" y="5158780"/>
                    <a:pt x="59549" y="5163739"/>
                    <a:pt x="47066" y="5163739"/>
                  </a:cubicBezTo>
                  <a:lnTo>
                    <a:pt x="47066" y="5163739"/>
                  </a:lnTo>
                  <a:cubicBezTo>
                    <a:pt x="34584" y="5163739"/>
                    <a:pt x="22612" y="5158780"/>
                    <a:pt x="13785" y="5149953"/>
                  </a:cubicBezTo>
                  <a:cubicBezTo>
                    <a:pt x="4959" y="5141127"/>
                    <a:pt x="0" y="5129156"/>
                    <a:pt x="0" y="5116673"/>
                  </a:cubicBezTo>
                  <a:lnTo>
                    <a:pt x="0" y="47066"/>
                  </a:lnTo>
                  <a:cubicBezTo>
                    <a:pt x="0" y="34584"/>
                    <a:pt x="4959" y="22612"/>
                    <a:pt x="13785" y="13785"/>
                  </a:cubicBezTo>
                  <a:cubicBezTo>
                    <a:pt x="22612" y="4959"/>
                    <a:pt x="34584" y="0"/>
                    <a:pt x="47066" y="0"/>
                  </a:cubicBezTo>
                  <a:close/>
                </a:path>
              </a:pathLst>
            </a:custGeom>
            <a:solidFill>
              <a:srgbClr val="B32E22"/>
            </a:solidFill>
          </p:spPr>
        </p:sp>
        <p:sp>
          <p:nvSpPr>
            <p:cNvPr name="TextBox 22" id="22"/>
            <p:cNvSpPr txBox="true"/>
            <p:nvPr/>
          </p:nvSpPr>
          <p:spPr>
            <a:xfrm>
              <a:off x="0" y="85725"/>
              <a:ext cx="94133" cy="5078014"/>
            </a:xfrm>
            <a:prstGeom prst="rect">
              <a:avLst/>
            </a:prstGeom>
          </p:spPr>
          <p:txBody>
            <a:bodyPr anchor="ctr" rtlCol="false" tIns="50800" lIns="50800" bIns="50800" rIns="50800"/>
            <a:lstStyle/>
            <a:p>
              <a:pPr algn="ctr">
                <a:lnSpc>
                  <a:spcPts val="1925"/>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4709615" y="7746254"/>
            <a:ext cx="3578385" cy="3578385"/>
          </a:xfrm>
          <a:custGeom>
            <a:avLst/>
            <a:gdLst/>
            <a:ahLst/>
            <a:cxnLst/>
            <a:rect r="r" b="b" t="t" l="l"/>
            <a:pathLst>
              <a:path h="3578385" w="3578385">
                <a:moveTo>
                  <a:pt x="3578385" y="3578385"/>
                </a:moveTo>
                <a:lnTo>
                  <a:pt x="0" y="3578385"/>
                </a:lnTo>
                <a:lnTo>
                  <a:pt x="0" y="0"/>
                </a:lnTo>
                <a:lnTo>
                  <a:pt x="3578385" y="0"/>
                </a:lnTo>
                <a:lnTo>
                  <a:pt x="3578385" y="357838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5964" y="-1476514"/>
            <a:ext cx="3664882" cy="3664882"/>
          </a:xfrm>
          <a:custGeom>
            <a:avLst/>
            <a:gdLst/>
            <a:ahLst/>
            <a:cxnLst/>
            <a:rect r="r" b="b" t="t" l="l"/>
            <a:pathLst>
              <a:path h="3664882" w="3664882">
                <a:moveTo>
                  <a:pt x="0" y="0"/>
                </a:moveTo>
                <a:lnTo>
                  <a:pt x="3664882" y="0"/>
                </a:lnTo>
                <a:lnTo>
                  <a:pt x="3664882" y="3664882"/>
                </a:lnTo>
                <a:lnTo>
                  <a:pt x="0" y="36648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91518" y="8084203"/>
            <a:ext cx="3240436" cy="3240436"/>
          </a:xfrm>
          <a:custGeom>
            <a:avLst/>
            <a:gdLst/>
            <a:ahLst/>
            <a:cxnLst/>
            <a:rect r="r" b="b" t="t" l="l"/>
            <a:pathLst>
              <a:path h="3240436" w="3240436">
                <a:moveTo>
                  <a:pt x="0" y="0"/>
                </a:moveTo>
                <a:lnTo>
                  <a:pt x="3240436" y="0"/>
                </a:lnTo>
                <a:lnTo>
                  <a:pt x="3240436" y="3240436"/>
                </a:lnTo>
                <a:lnTo>
                  <a:pt x="0" y="32404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5" id="5"/>
          <p:cNvGrpSpPr/>
          <p:nvPr/>
        </p:nvGrpSpPr>
        <p:grpSpPr>
          <a:xfrm rot="0">
            <a:off x="17843601" y="-118903"/>
            <a:ext cx="571293" cy="3022443"/>
            <a:chOff x="0" y="0"/>
            <a:chExt cx="150464" cy="796034"/>
          </a:xfrm>
        </p:grpSpPr>
        <p:sp>
          <p:nvSpPr>
            <p:cNvPr name="Freeform 6" id="6"/>
            <p:cNvSpPr/>
            <p:nvPr/>
          </p:nvSpPr>
          <p:spPr>
            <a:xfrm flipH="false" flipV="false" rot="0">
              <a:off x="0" y="0"/>
              <a:ext cx="150464" cy="796034"/>
            </a:xfrm>
            <a:custGeom>
              <a:avLst/>
              <a:gdLst/>
              <a:ahLst/>
              <a:cxnLst/>
              <a:rect r="r" b="b" t="t" l="l"/>
              <a:pathLst>
                <a:path h="796034" w="150464">
                  <a:moveTo>
                    <a:pt x="0" y="0"/>
                  </a:moveTo>
                  <a:lnTo>
                    <a:pt x="150464" y="0"/>
                  </a:lnTo>
                  <a:lnTo>
                    <a:pt x="150464" y="796034"/>
                  </a:lnTo>
                  <a:lnTo>
                    <a:pt x="0" y="796034"/>
                  </a:lnTo>
                  <a:close/>
                </a:path>
              </a:pathLst>
            </a:custGeom>
            <a:solidFill>
              <a:srgbClr val="582B39"/>
            </a:solidFill>
          </p:spPr>
        </p:sp>
        <p:sp>
          <p:nvSpPr>
            <p:cNvPr name="TextBox 7" id="7"/>
            <p:cNvSpPr txBox="true"/>
            <p:nvPr/>
          </p:nvSpPr>
          <p:spPr>
            <a:xfrm>
              <a:off x="0" y="-28575"/>
              <a:ext cx="150464" cy="824609"/>
            </a:xfrm>
            <a:prstGeom prst="rect">
              <a:avLst/>
            </a:prstGeom>
          </p:spPr>
          <p:txBody>
            <a:bodyPr anchor="ctr" rtlCol="false" tIns="50800" lIns="50800" bIns="50800" rIns="50800"/>
            <a:lstStyle/>
            <a:p>
              <a:pPr algn="ctr">
                <a:lnSpc>
                  <a:spcPts val="2412"/>
                </a:lnSpc>
              </a:pPr>
            </a:p>
          </p:txBody>
        </p:sp>
      </p:grpSp>
      <p:sp>
        <p:nvSpPr>
          <p:cNvPr name="TextBox 8" id="8"/>
          <p:cNvSpPr txBox="true"/>
          <p:nvPr/>
        </p:nvSpPr>
        <p:spPr>
          <a:xfrm rot="0">
            <a:off x="654335" y="2721768"/>
            <a:ext cx="6114791" cy="4017645"/>
          </a:xfrm>
          <a:prstGeom prst="rect">
            <a:avLst/>
          </a:prstGeom>
        </p:spPr>
        <p:txBody>
          <a:bodyPr anchor="t" rtlCol="false" tIns="0" lIns="0" bIns="0" rIns="0">
            <a:spAutoFit/>
          </a:bodyPr>
          <a:lstStyle/>
          <a:p>
            <a:pPr marL="0" indent="0" lvl="0">
              <a:lnSpc>
                <a:spcPts val="7800"/>
              </a:lnSpc>
            </a:pPr>
            <a:r>
              <a:rPr lang="en-US" sz="7800" spc="156">
                <a:solidFill>
                  <a:srgbClr val="AE2619"/>
                </a:solidFill>
                <a:latin typeface="Garet Bold"/>
              </a:rPr>
              <a:t>ATURAN HUKUM PANCASILA DAN HAM</a:t>
            </a:r>
          </a:p>
        </p:txBody>
      </p:sp>
      <p:sp>
        <p:nvSpPr>
          <p:cNvPr name="TextBox 9" id="9"/>
          <p:cNvSpPr txBox="true"/>
          <p:nvPr/>
        </p:nvSpPr>
        <p:spPr>
          <a:xfrm rot="0">
            <a:off x="11319559" y="4830854"/>
            <a:ext cx="1885940" cy="669925"/>
          </a:xfrm>
          <a:prstGeom prst="rect">
            <a:avLst/>
          </a:prstGeom>
        </p:spPr>
        <p:txBody>
          <a:bodyPr anchor="t" rtlCol="false" tIns="0" lIns="0" bIns="0" rIns="0">
            <a:spAutoFit/>
          </a:bodyPr>
          <a:lstStyle/>
          <a:p>
            <a:pPr marL="0" indent="0" lvl="0">
              <a:lnSpc>
                <a:spcPts val="5000"/>
              </a:lnSpc>
            </a:pPr>
            <a:r>
              <a:rPr lang="en-US" sz="5000" spc="100">
                <a:solidFill>
                  <a:srgbClr val="AE2619"/>
                </a:solidFill>
                <a:latin typeface="Garet Bold"/>
              </a:rPr>
              <a:t>HAM</a:t>
            </a:r>
          </a:p>
        </p:txBody>
      </p:sp>
      <p:grpSp>
        <p:nvGrpSpPr>
          <p:cNvPr name="Group 10" id="10"/>
          <p:cNvGrpSpPr/>
          <p:nvPr/>
        </p:nvGrpSpPr>
        <p:grpSpPr>
          <a:xfrm rot="0">
            <a:off x="8026250" y="184831"/>
            <a:ext cx="8472558" cy="1923781"/>
            <a:chOff x="0" y="0"/>
            <a:chExt cx="2174687" cy="493785"/>
          </a:xfrm>
        </p:grpSpPr>
        <p:sp>
          <p:nvSpPr>
            <p:cNvPr name="Freeform 11" id="11"/>
            <p:cNvSpPr/>
            <p:nvPr/>
          </p:nvSpPr>
          <p:spPr>
            <a:xfrm flipH="false" flipV="false" rot="0">
              <a:off x="0" y="0"/>
              <a:ext cx="2174687" cy="493785"/>
            </a:xfrm>
            <a:custGeom>
              <a:avLst/>
              <a:gdLst/>
              <a:ahLst/>
              <a:cxnLst/>
              <a:rect r="r" b="b" t="t" l="l"/>
              <a:pathLst>
                <a:path h="493785" w="2174687">
                  <a:moveTo>
                    <a:pt x="0" y="0"/>
                  </a:moveTo>
                  <a:lnTo>
                    <a:pt x="2174687" y="0"/>
                  </a:lnTo>
                  <a:lnTo>
                    <a:pt x="2174687" y="493785"/>
                  </a:lnTo>
                  <a:lnTo>
                    <a:pt x="0" y="493785"/>
                  </a:lnTo>
                  <a:close/>
                </a:path>
              </a:pathLst>
            </a:custGeom>
            <a:solidFill>
              <a:srgbClr val="FFF5F1"/>
            </a:solidFill>
          </p:spPr>
        </p:sp>
        <p:sp>
          <p:nvSpPr>
            <p:cNvPr name="TextBox 12" id="12"/>
            <p:cNvSpPr txBox="true"/>
            <p:nvPr/>
          </p:nvSpPr>
          <p:spPr>
            <a:xfrm>
              <a:off x="0" y="-28575"/>
              <a:ext cx="2174687" cy="522360"/>
            </a:xfrm>
            <a:prstGeom prst="rect">
              <a:avLst/>
            </a:prstGeom>
          </p:spPr>
          <p:txBody>
            <a:bodyPr anchor="ctr" rtlCol="false" tIns="50800" lIns="50800" bIns="50800" rIns="50800"/>
            <a:lstStyle/>
            <a:p>
              <a:pPr algn="ctr">
                <a:lnSpc>
                  <a:spcPts val="2412"/>
                </a:lnSpc>
              </a:pPr>
            </a:p>
          </p:txBody>
        </p:sp>
      </p:grpSp>
      <p:sp>
        <p:nvSpPr>
          <p:cNvPr name="TextBox 13" id="13"/>
          <p:cNvSpPr txBox="true"/>
          <p:nvPr/>
        </p:nvSpPr>
        <p:spPr>
          <a:xfrm rot="0">
            <a:off x="8613829" y="396368"/>
            <a:ext cx="7742296" cy="448996"/>
          </a:xfrm>
          <a:prstGeom prst="rect">
            <a:avLst/>
          </a:prstGeom>
        </p:spPr>
        <p:txBody>
          <a:bodyPr anchor="t" rtlCol="false" tIns="0" lIns="0" bIns="0" rIns="0">
            <a:spAutoFit/>
          </a:bodyPr>
          <a:lstStyle/>
          <a:p>
            <a:pPr marL="0" indent="0" lvl="0">
              <a:lnSpc>
                <a:spcPts val="3735"/>
              </a:lnSpc>
              <a:spcBef>
                <a:spcPct val="0"/>
              </a:spcBef>
            </a:pPr>
            <a:r>
              <a:rPr lang="en-US" sz="2667">
                <a:solidFill>
                  <a:srgbClr val="AE2619"/>
                </a:solidFill>
                <a:latin typeface="Garet Bold"/>
              </a:rPr>
              <a:t>Undang-Undang Dasar 1945 Pasal 28I-28J</a:t>
            </a:r>
          </a:p>
        </p:txBody>
      </p:sp>
      <p:sp>
        <p:nvSpPr>
          <p:cNvPr name="TextBox 14" id="14"/>
          <p:cNvSpPr txBox="true"/>
          <p:nvPr/>
        </p:nvSpPr>
        <p:spPr>
          <a:xfrm rot="0">
            <a:off x="8613829" y="909753"/>
            <a:ext cx="7409690" cy="1432473"/>
          </a:xfrm>
          <a:prstGeom prst="rect">
            <a:avLst/>
          </a:prstGeom>
        </p:spPr>
        <p:txBody>
          <a:bodyPr anchor="t" rtlCol="false" tIns="0" lIns="0" bIns="0" rIns="0">
            <a:spAutoFit/>
          </a:bodyPr>
          <a:lstStyle/>
          <a:p>
            <a:pPr>
              <a:lnSpc>
                <a:spcPts val="2873"/>
              </a:lnSpc>
            </a:pPr>
            <a:r>
              <a:rPr lang="en-US" sz="2052">
                <a:solidFill>
                  <a:srgbClr val="582B39"/>
                </a:solidFill>
                <a:latin typeface="DM Sans"/>
              </a:rPr>
              <a:t>Pasal 28I-28J UUD 1945 mengatur hak asasi manusia sebagai hak-hak dasar yang harus dihormati, dilindungi, dan dipenuhi oleh negara.</a:t>
            </a:r>
          </a:p>
          <a:p>
            <a:pPr marL="0" indent="0" lvl="0">
              <a:lnSpc>
                <a:spcPts val="2873"/>
              </a:lnSpc>
              <a:spcBef>
                <a:spcPct val="0"/>
              </a:spcBef>
            </a:pPr>
          </a:p>
        </p:txBody>
      </p:sp>
      <p:grpSp>
        <p:nvGrpSpPr>
          <p:cNvPr name="Group 15" id="15"/>
          <p:cNvGrpSpPr/>
          <p:nvPr/>
        </p:nvGrpSpPr>
        <p:grpSpPr>
          <a:xfrm rot="0">
            <a:off x="7102542" y="-4283227"/>
            <a:ext cx="336097" cy="18436880"/>
            <a:chOff x="0" y="0"/>
            <a:chExt cx="94133" cy="5163739"/>
          </a:xfrm>
        </p:grpSpPr>
        <p:sp>
          <p:nvSpPr>
            <p:cNvPr name="Freeform 16" id="16"/>
            <p:cNvSpPr/>
            <p:nvPr/>
          </p:nvSpPr>
          <p:spPr>
            <a:xfrm flipH="false" flipV="false" rot="0">
              <a:off x="0" y="0"/>
              <a:ext cx="94133" cy="5163739"/>
            </a:xfrm>
            <a:custGeom>
              <a:avLst/>
              <a:gdLst/>
              <a:ahLst/>
              <a:cxnLst/>
              <a:rect r="r" b="b" t="t" l="l"/>
              <a:pathLst>
                <a:path h="5163739" w="94133">
                  <a:moveTo>
                    <a:pt x="47066" y="0"/>
                  </a:moveTo>
                  <a:lnTo>
                    <a:pt x="47066" y="0"/>
                  </a:lnTo>
                  <a:cubicBezTo>
                    <a:pt x="59549" y="0"/>
                    <a:pt x="71521" y="4959"/>
                    <a:pt x="80348" y="13785"/>
                  </a:cubicBezTo>
                  <a:cubicBezTo>
                    <a:pt x="89174" y="22612"/>
                    <a:pt x="94133" y="34584"/>
                    <a:pt x="94133" y="47066"/>
                  </a:cubicBezTo>
                  <a:lnTo>
                    <a:pt x="94133" y="5116673"/>
                  </a:lnTo>
                  <a:cubicBezTo>
                    <a:pt x="94133" y="5129156"/>
                    <a:pt x="89174" y="5141127"/>
                    <a:pt x="80348" y="5149953"/>
                  </a:cubicBezTo>
                  <a:cubicBezTo>
                    <a:pt x="71521" y="5158780"/>
                    <a:pt x="59549" y="5163739"/>
                    <a:pt x="47066" y="5163739"/>
                  </a:cubicBezTo>
                  <a:lnTo>
                    <a:pt x="47066" y="5163739"/>
                  </a:lnTo>
                  <a:cubicBezTo>
                    <a:pt x="34584" y="5163739"/>
                    <a:pt x="22612" y="5158780"/>
                    <a:pt x="13785" y="5149953"/>
                  </a:cubicBezTo>
                  <a:cubicBezTo>
                    <a:pt x="4959" y="5141127"/>
                    <a:pt x="0" y="5129156"/>
                    <a:pt x="0" y="5116673"/>
                  </a:cubicBezTo>
                  <a:lnTo>
                    <a:pt x="0" y="47066"/>
                  </a:lnTo>
                  <a:cubicBezTo>
                    <a:pt x="0" y="34584"/>
                    <a:pt x="4959" y="22612"/>
                    <a:pt x="13785" y="13785"/>
                  </a:cubicBezTo>
                  <a:cubicBezTo>
                    <a:pt x="22612" y="4959"/>
                    <a:pt x="34584" y="0"/>
                    <a:pt x="47066" y="0"/>
                  </a:cubicBezTo>
                  <a:close/>
                </a:path>
              </a:pathLst>
            </a:custGeom>
            <a:solidFill>
              <a:srgbClr val="B32E22"/>
            </a:solidFill>
          </p:spPr>
        </p:sp>
        <p:sp>
          <p:nvSpPr>
            <p:cNvPr name="TextBox 17" id="17"/>
            <p:cNvSpPr txBox="true"/>
            <p:nvPr/>
          </p:nvSpPr>
          <p:spPr>
            <a:xfrm>
              <a:off x="0" y="85725"/>
              <a:ext cx="94133" cy="5078014"/>
            </a:xfrm>
            <a:prstGeom prst="rect">
              <a:avLst/>
            </a:prstGeom>
          </p:spPr>
          <p:txBody>
            <a:bodyPr anchor="ctr" rtlCol="false" tIns="50800" lIns="50800" bIns="50800" rIns="50800"/>
            <a:lstStyle/>
            <a:p>
              <a:pPr algn="ctr">
                <a:lnSpc>
                  <a:spcPts val="1925"/>
                </a:lnSpc>
              </a:pPr>
            </a:p>
          </p:txBody>
        </p:sp>
      </p:grpSp>
      <p:grpSp>
        <p:nvGrpSpPr>
          <p:cNvPr name="Group 18" id="18"/>
          <p:cNvGrpSpPr/>
          <p:nvPr/>
        </p:nvGrpSpPr>
        <p:grpSpPr>
          <a:xfrm rot="0">
            <a:off x="8082396" y="2402248"/>
            <a:ext cx="8472558" cy="1923781"/>
            <a:chOff x="0" y="0"/>
            <a:chExt cx="2174687" cy="493785"/>
          </a:xfrm>
        </p:grpSpPr>
        <p:sp>
          <p:nvSpPr>
            <p:cNvPr name="Freeform 19" id="19"/>
            <p:cNvSpPr/>
            <p:nvPr/>
          </p:nvSpPr>
          <p:spPr>
            <a:xfrm flipH="false" flipV="false" rot="0">
              <a:off x="0" y="0"/>
              <a:ext cx="2174687" cy="493785"/>
            </a:xfrm>
            <a:custGeom>
              <a:avLst/>
              <a:gdLst/>
              <a:ahLst/>
              <a:cxnLst/>
              <a:rect r="r" b="b" t="t" l="l"/>
              <a:pathLst>
                <a:path h="493785" w="2174687">
                  <a:moveTo>
                    <a:pt x="0" y="0"/>
                  </a:moveTo>
                  <a:lnTo>
                    <a:pt x="2174687" y="0"/>
                  </a:lnTo>
                  <a:lnTo>
                    <a:pt x="2174687" y="493785"/>
                  </a:lnTo>
                  <a:lnTo>
                    <a:pt x="0" y="493785"/>
                  </a:lnTo>
                  <a:close/>
                </a:path>
              </a:pathLst>
            </a:custGeom>
            <a:solidFill>
              <a:srgbClr val="FFF5F1"/>
            </a:solidFill>
          </p:spPr>
        </p:sp>
        <p:sp>
          <p:nvSpPr>
            <p:cNvPr name="TextBox 20" id="20"/>
            <p:cNvSpPr txBox="true"/>
            <p:nvPr/>
          </p:nvSpPr>
          <p:spPr>
            <a:xfrm>
              <a:off x="0" y="-28575"/>
              <a:ext cx="2174687" cy="522360"/>
            </a:xfrm>
            <a:prstGeom prst="rect">
              <a:avLst/>
            </a:prstGeom>
          </p:spPr>
          <p:txBody>
            <a:bodyPr anchor="ctr" rtlCol="false" tIns="50800" lIns="50800" bIns="50800" rIns="50800"/>
            <a:lstStyle/>
            <a:p>
              <a:pPr algn="ctr">
                <a:lnSpc>
                  <a:spcPts val="2412"/>
                </a:lnSpc>
              </a:pPr>
            </a:p>
          </p:txBody>
        </p:sp>
      </p:grpSp>
      <p:sp>
        <p:nvSpPr>
          <p:cNvPr name="TextBox 21" id="21"/>
          <p:cNvSpPr txBox="true"/>
          <p:nvPr/>
        </p:nvSpPr>
        <p:spPr>
          <a:xfrm rot="0">
            <a:off x="8669975" y="2623310"/>
            <a:ext cx="7742296" cy="372745"/>
          </a:xfrm>
          <a:prstGeom prst="rect">
            <a:avLst/>
          </a:prstGeom>
        </p:spPr>
        <p:txBody>
          <a:bodyPr anchor="t" rtlCol="false" tIns="0" lIns="0" bIns="0" rIns="0">
            <a:spAutoFit/>
          </a:bodyPr>
          <a:lstStyle/>
          <a:p>
            <a:pPr marL="0" indent="0" lvl="0">
              <a:lnSpc>
                <a:spcPts val="3079"/>
              </a:lnSpc>
              <a:spcBef>
                <a:spcPct val="0"/>
              </a:spcBef>
            </a:pPr>
            <a:r>
              <a:rPr lang="en-US" sz="2199">
                <a:solidFill>
                  <a:srgbClr val="AE2619"/>
                </a:solidFill>
                <a:latin typeface="Garet Bold"/>
              </a:rPr>
              <a:t>Undang-Undang Nomor 39 Tahun 1999 tentang HAM:</a:t>
            </a:r>
          </a:p>
        </p:txBody>
      </p:sp>
      <p:sp>
        <p:nvSpPr>
          <p:cNvPr name="TextBox 22" id="22"/>
          <p:cNvSpPr txBox="true"/>
          <p:nvPr/>
        </p:nvSpPr>
        <p:spPr>
          <a:xfrm rot="0">
            <a:off x="8669975" y="3136694"/>
            <a:ext cx="7409690" cy="953135"/>
          </a:xfrm>
          <a:prstGeom prst="rect">
            <a:avLst/>
          </a:prstGeom>
        </p:spPr>
        <p:txBody>
          <a:bodyPr anchor="t" rtlCol="false" tIns="0" lIns="0" bIns="0" rIns="0">
            <a:spAutoFit/>
          </a:bodyPr>
          <a:lstStyle/>
          <a:p>
            <a:pPr marL="0" indent="0" lvl="0">
              <a:lnSpc>
                <a:spcPts val="2590"/>
              </a:lnSpc>
              <a:spcBef>
                <a:spcPct val="0"/>
              </a:spcBef>
            </a:pPr>
            <a:r>
              <a:rPr lang="en-US" sz="1850">
                <a:solidFill>
                  <a:srgbClr val="582B39"/>
                </a:solidFill>
                <a:latin typeface="DM Sans"/>
              </a:rPr>
              <a:t>Undang-undang ini mengatur prinsip-prinsip HAM dalam konteks nasional dan internasional serta pembentukan Komisi Nasional HAM (Komnas HAM) sebagai lembaga pengawas HAM di Indonesia.</a:t>
            </a:r>
          </a:p>
        </p:txBody>
      </p:sp>
      <p:grpSp>
        <p:nvGrpSpPr>
          <p:cNvPr name="Group 23" id="23"/>
          <p:cNvGrpSpPr/>
          <p:nvPr/>
        </p:nvGrpSpPr>
        <p:grpSpPr>
          <a:xfrm rot="0">
            <a:off x="8248699" y="6043704"/>
            <a:ext cx="8472558" cy="1923781"/>
            <a:chOff x="0" y="0"/>
            <a:chExt cx="2174687" cy="493785"/>
          </a:xfrm>
        </p:grpSpPr>
        <p:sp>
          <p:nvSpPr>
            <p:cNvPr name="Freeform 24" id="24"/>
            <p:cNvSpPr/>
            <p:nvPr/>
          </p:nvSpPr>
          <p:spPr>
            <a:xfrm flipH="false" flipV="false" rot="0">
              <a:off x="0" y="0"/>
              <a:ext cx="2174687" cy="493785"/>
            </a:xfrm>
            <a:custGeom>
              <a:avLst/>
              <a:gdLst/>
              <a:ahLst/>
              <a:cxnLst/>
              <a:rect r="r" b="b" t="t" l="l"/>
              <a:pathLst>
                <a:path h="493785" w="2174687">
                  <a:moveTo>
                    <a:pt x="0" y="0"/>
                  </a:moveTo>
                  <a:lnTo>
                    <a:pt x="2174687" y="0"/>
                  </a:lnTo>
                  <a:lnTo>
                    <a:pt x="2174687" y="493785"/>
                  </a:lnTo>
                  <a:lnTo>
                    <a:pt x="0" y="493785"/>
                  </a:lnTo>
                  <a:close/>
                </a:path>
              </a:pathLst>
            </a:custGeom>
            <a:solidFill>
              <a:srgbClr val="FFF5F1"/>
            </a:solidFill>
          </p:spPr>
        </p:sp>
        <p:sp>
          <p:nvSpPr>
            <p:cNvPr name="TextBox 25" id="25"/>
            <p:cNvSpPr txBox="true"/>
            <p:nvPr/>
          </p:nvSpPr>
          <p:spPr>
            <a:xfrm>
              <a:off x="0" y="-28575"/>
              <a:ext cx="2174687" cy="522360"/>
            </a:xfrm>
            <a:prstGeom prst="rect">
              <a:avLst/>
            </a:prstGeom>
          </p:spPr>
          <p:txBody>
            <a:bodyPr anchor="ctr" rtlCol="false" tIns="50800" lIns="50800" bIns="50800" rIns="50800"/>
            <a:lstStyle/>
            <a:p>
              <a:pPr algn="ctr">
                <a:lnSpc>
                  <a:spcPts val="2412"/>
                </a:lnSpc>
              </a:pPr>
            </a:p>
          </p:txBody>
        </p:sp>
      </p:grpSp>
      <p:sp>
        <p:nvSpPr>
          <p:cNvPr name="TextBox 26" id="26"/>
          <p:cNvSpPr txBox="true"/>
          <p:nvPr/>
        </p:nvSpPr>
        <p:spPr>
          <a:xfrm rot="0">
            <a:off x="8669975" y="5888595"/>
            <a:ext cx="7742296" cy="918131"/>
          </a:xfrm>
          <a:prstGeom prst="rect">
            <a:avLst/>
          </a:prstGeom>
        </p:spPr>
        <p:txBody>
          <a:bodyPr anchor="t" rtlCol="false" tIns="0" lIns="0" bIns="0" rIns="0">
            <a:spAutoFit/>
          </a:bodyPr>
          <a:lstStyle/>
          <a:p>
            <a:pPr marL="0" indent="0" lvl="0">
              <a:lnSpc>
                <a:spcPts val="3735"/>
              </a:lnSpc>
              <a:spcBef>
                <a:spcPct val="0"/>
              </a:spcBef>
            </a:pPr>
            <a:r>
              <a:rPr lang="en-US" sz="2667">
                <a:solidFill>
                  <a:srgbClr val="AE2619"/>
                </a:solidFill>
                <a:latin typeface="Garet Bold"/>
              </a:rPr>
              <a:t>Peraturan Pemerintah Nomor 9 Tahun 2005 tentang Implementasi UU HAM</a:t>
            </a:r>
          </a:p>
        </p:txBody>
      </p:sp>
      <p:sp>
        <p:nvSpPr>
          <p:cNvPr name="TextBox 27" id="27"/>
          <p:cNvSpPr txBox="true"/>
          <p:nvPr/>
        </p:nvSpPr>
        <p:spPr>
          <a:xfrm rot="0">
            <a:off x="8836278" y="6768626"/>
            <a:ext cx="7409690" cy="1432473"/>
          </a:xfrm>
          <a:prstGeom prst="rect">
            <a:avLst/>
          </a:prstGeom>
        </p:spPr>
        <p:txBody>
          <a:bodyPr anchor="t" rtlCol="false" tIns="0" lIns="0" bIns="0" rIns="0">
            <a:spAutoFit/>
          </a:bodyPr>
          <a:lstStyle/>
          <a:p>
            <a:pPr>
              <a:lnSpc>
                <a:spcPts val="2873"/>
              </a:lnSpc>
            </a:pPr>
            <a:r>
              <a:rPr lang="en-US" sz="2052">
                <a:solidFill>
                  <a:srgbClr val="582B39"/>
                </a:solidFill>
                <a:latin typeface="DM Sans"/>
              </a:rPr>
              <a:t>Peraturan ini mengatur tentang badan-badan yang terkait dengan penegakan hak asasi manusia dan prosedur pengaduan pelanggaran HAM.</a:t>
            </a:r>
          </a:p>
          <a:p>
            <a:pPr marL="0" indent="0" lvl="0">
              <a:lnSpc>
                <a:spcPts val="2873"/>
              </a:lnSpc>
              <a:spcBef>
                <a:spcPct val="0"/>
              </a:spcBef>
            </a:pPr>
          </a:p>
        </p:txBody>
      </p:sp>
      <p:grpSp>
        <p:nvGrpSpPr>
          <p:cNvPr name="Group 28" id="28"/>
          <p:cNvGrpSpPr/>
          <p:nvPr/>
        </p:nvGrpSpPr>
        <p:grpSpPr>
          <a:xfrm rot="0">
            <a:off x="8304844" y="8262760"/>
            <a:ext cx="8472558" cy="1923781"/>
            <a:chOff x="0" y="0"/>
            <a:chExt cx="2174687" cy="493785"/>
          </a:xfrm>
        </p:grpSpPr>
        <p:sp>
          <p:nvSpPr>
            <p:cNvPr name="Freeform 29" id="29"/>
            <p:cNvSpPr/>
            <p:nvPr/>
          </p:nvSpPr>
          <p:spPr>
            <a:xfrm flipH="false" flipV="false" rot="0">
              <a:off x="0" y="0"/>
              <a:ext cx="2174687" cy="493785"/>
            </a:xfrm>
            <a:custGeom>
              <a:avLst/>
              <a:gdLst/>
              <a:ahLst/>
              <a:cxnLst/>
              <a:rect r="r" b="b" t="t" l="l"/>
              <a:pathLst>
                <a:path h="493785" w="2174687">
                  <a:moveTo>
                    <a:pt x="0" y="0"/>
                  </a:moveTo>
                  <a:lnTo>
                    <a:pt x="2174687" y="0"/>
                  </a:lnTo>
                  <a:lnTo>
                    <a:pt x="2174687" y="493785"/>
                  </a:lnTo>
                  <a:lnTo>
                    <a:pt x="0" y="493785"/>
                  </a:lnTo>
                  <a:close/>
                </a:path>
              </a:pathLst>
            </a:custGeom>
            <a:solidFill>
              <a:srgbClr val="FFF5F1"/>
            </a:solidFill>
          </p:spPr>
        </p:sp>
        <p:sp>
          <p:nvSpPr>
            <p:cNvPr name="TextBox 30" id="30"/>
            <p:cNvSpPr txBox="true"/>
            <p:nvPr/>
          </p:nvSpPr>
          <p:spPr>
            <a:xfrm>
              <a:off x="0" y="-28575"/>
              <a:ext cx="2174687" cy="522360"/>
            </a:xfrm>
            <a:prstGeom prst="rect">
              <a:avLst/>
            </a:prstGeom>
          </p:spPr>
          <p:txBody>
            <a:bodyPr anchor="ctr" rtlCol="false" tIns="50800" lIns="50800" bIns="50800" rIns="50800"/>
            <a:lstStyle/>
            <a:p>
              <a:pPr algn="ctr">
                <a:lnSpc>
                  <a:spcPts val="2412"/>
                </a:lnSpc>
              </a:pPr>
            </a:p>
          </p:txBody>
        </p:sp>
      </p:grpSp>
      <p:sp>
        <p:nvSpPr>
          <p:cNvPr name="TextBox 31" id="31"/>
          <p:cNvSpPr txBox="true"/>
          <p:nvPr/>
        </p:nvSpPr>
        <p:spPr>
          <a:xfrm rot="0">
            <a:off x="8613829" y="8234232"/>
            <a:ext cx="7742296" cy="692150"/>
          </a:xfrm>
          <a:prstGeom prst="rect">
            <a:avLst/>
          </a:prstGeom>
        </p:spPr>
        <p:txBody>
          <a:bodyPr anchor="t" rtlCol="false" tIns="0" lIns="0" bIns="0" rIns="0">
            <a:spAutoFit/>
          </a:bodyPr>
          <a:lstStyle/>
          <a:p>
            <a:pPr marL="0" indent="0" lvl="0">
              <a:lnSpc>
                <a:spcPts val="2800"/>
              </a:lnSpc>
              <a:spcBef>
                <a:spcPct val="0"/>
              </a:spcBef>
            </a:pPr>
            <a:r>
              <a:rPr lang="en-US" sz="2000">
                <a:solidFill>
                  <a:srgbClr val="AE2619"/>
                </a:solidFill>
                <a:latin typeface="Garet Bold"/>
              </a:rPr>
              <a:t>Undang-Undang Nomor 26 Tahun 2000 tentang Pengadilan HAM</a:t>
            </a:r>
          </a:p>
        </p:txBody>
      </p:sp>
      <p:sp>
        <p:nvSpPr>
          <p:cNvPr name="TextBox 32" id="32"/>
          <p:cNvSpPr txBox="true"/>
          <p:nvPr/>
        </p:nvSpPr>
        <p:spPr>
          <a:xfrm rot="0">
            <a:off x="8471148" y="8959515"/>
            <a:ext cx="7884978" cy="1070848"/>
          </a:xfrm>
          <a:prstGeom prst="rect">
            <a:avLst/>
          </a:prstGeom>
        </p:spPr>
        <p:txBody>
          <a:bodyPr anchor="t" rtlCol="false" tIns="0" lIns="0" bIns="0" rIns="0">
            <a:spAutoFit/>
          </a:bodyPr>
          <a:lstStyle/>
          <a:p>
            <a:pPr>
              <a:lnSpc>
                <a:spcPts val="2873"/>
              </a:lnSpc>
            </a:pPr>
            <a:r>
              <a:rPr lang="en-US" sz="2052">
                <a:solidFill>
                  <a:srgbClr val="582B39"/>
                </a:solidFill>
                <a:latin typeface="DM Sans"/>
              </a:rPr>
              <a:t>Mengatur tentang prosedur dan mekanisme pengadilan hak asasi manusia, termasuk pengadilan atas pelanggaran HAM yang berat.</a:t>
            </a:r>
          </a:p>
          <a:p>
            <a:pPr marL="0" indent="0" lvl="0">
              <a:lnSpc>
                <a:spcPts val="2873"/>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7674172" y="9177291"/>
            <a:ext cx="3367293" cy="2693835"/>
          </a:xfrm>
          <a:custGeom>
            <a:avLst/>
            <a:gdLst/>
            <a:ahLst/>
            <a:cxnLst/>
            <a:rect r="r" b="b" t="t" l="l"/>
            <a:pathLst>
              <a:path h="2693835" w="3367293">
                <a:moveTo>
                  <a:pt x="3367293" y="0"/>
                </a:moveTo>
                <a:lnTo>
                  <a:pt x="0" y="0"/>
                </a:lnTo>
                <a:lnTo>
                  <a:pt x="0" y="2693835"/>
                </a:lnTo>
                <a:lnTo>
                  <a:pt x="3367293" y="2693835"/>
                </a:lnTo>
                <a:lnTo>
                  <a:pt x="33672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000861" y="0"/>
            <a:ext cx="7772789" cy="10287000"/>
            <a:chOff x="0" y="0"/>
            <a:chExt cx="10363718" cy="13716000"/>
          </a:xfrm>
        </p:grpSpPr>
        <p:pic>
          <p:nvPicPr>
            <p:cNvPr name="Picture 4" id="4"/>
            <p:cNvPicPr>
              <a:picLocks noChangeAspect="true"/>
            </p:cNvPicPr>
            <p:nvPr/>
          </p:nvPicPr>
          <p:blipFill>
            <a:blip r:embed="rId4"/>
            <a:srcRect l="24782" t="0" r="24782" b="0"/>
            <a:stretch>
              <a:fillRect/>
            </a:stretch>
          </p:blipFill>
          <p:spPr>
            <a:xfrm flipH="false" flipV="false">
              <a:off x="0" y="0"/>
              <a:ext cx="10363718" cy="13716000"/>
            </a:xfrm>
            <a:prstGeom prst="rect">
              <a:avLst/>
            </a:prstGeom>
          </p:spPr>
        </p:pic>
      </p:grpSp>
      <p:grpSp>
        <p:nvGrpSpPr>
          <p:cNvPr name="Group 5" id="5"/>
          <p:cNvGrpSpPr/>
          <p:nvPr/>
        </p:nvGrpSpPr>
        <p:grpSpPr>
          <a:xfrm rot="0">
            <a:off x="17773650" y="0"/>
            <a:ext cx="1028700" cy="10287000"/>
            <a:chOff x="0" y="0"/>
            <a:chExt cx="270933" cy="2709333"/>
          </a:xfrm>
        </p:grpSpPr>
        <p:sp>
          <p:nvSpPr>
            <p:cNvPr name="Freeform 6" id="6"/>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AE2619"/>
            </a:solidFill>
          </p:spPr>
        </p:sp>
        <p:sp>
          <p:nvSpPr>
            <p:cNvPr name="TextBox 7" id="7"/>
            <p:cNvSpPr txBox="true"/>
            <p:nvPr/>
          </p:nvSpPr>
          <p:spPr>
            <a:xfrm>
              <a:off x="0" y="-28575"/>
              <a:ext cx="270933" cy="2737908"/>
            </a:xfrm>
            <a:prstGeom prst="rect">
              <a:avLst/>
            </a:prstGeom>
          </p:spPr>
          <p:txBody>
            <a:bodyPr anchor="ctr" rtlCol="false" tIns="50800" lIns="50800" bIns="50800" rIns="50800"/>
            <a:lstStyle/>
            <a:p>
              <a:pPr algn="ctr">
                <a:lnSpc>
                  <a:spcPts val="2412"/>
                </a:lnSpc>
              </a:pPr>
            </a:p>
          </p:txBody>
        </p:sp>
      </p:grpSp>
      <p:sp>
        <p:nvSpPr>
          <p:cNvPr name="Freeform 8" id="8"/>
          <p:cNvSpPr/>
          <p:nvPr/>
        </p:nvSpPr>
        <p:spPr>
          <a:xfrm flipH="false" flipV="false" rot="0">
            <a:off x="17961650" y="0"/>
            <a:ext cx="652700" cy="1315885"/>
          </a:xfrm>
          <a:custGeom>
            <a:avLst/>
            <a:gdLst/>
            <a:ahLst/>
            <a:cxnLst/>
            <a:rect r="r" b="b" t="t" l="l"/>
            <a:pathLst>
              <a:path h="1315885" w="652700">
                <a:moveTo>
                  <a:pt x="0" y="0"/>
                </a:moveTo>
                <a:lnTo>
                  <a:pt x="652700" y="0"/>
                </a:lnTo>
                <a:lnTo>
                  <a:pt x="652700" y="1315885"/>
                </a:lnTo>
                <a:lnTo>
                  <a:pt x="0" y="1315885"/>
                </a:lnTo>
                <a:lnTo>
                  <a:pt x="0" y="0"/>
                </a:lnTo>
                <a:close/>
              </a:path>
            </a:pathLst>
          </a:custGeom>
          <a:blipFill>
            <a:blip r:embed="rId5">
              <a:extLst>
                <a:ext uri="{96DAC541-7B7A-43D3-8B79-37D633B846F1}">
                  <asvg:svgBlip xmlns:asvg="http://schemas.microsoft.com/office/drawing/2016/SVG/main" r:embed="rId6"/>
                </a:ext>
              </a:extLst>
            </a:blip>
            <a:stretch>
              <a:fillRect l="-101606" t="0" r="0" b="0"/>
            </a:stretch>
          </a:blipFill>
        </p:spPr>
      </p:sp>
      <p:sp>
        <p:nvSpPr>
          <p:cNvPr name="Freeform 9" id="9"/>
          <p:cNvSpPr/>
          <p:nvPr/>
        </p:nvSpPr>
        <p:spPr>
          <a:xfrm flipH="false" flipV="false" rot="0">
            <a:off x="17961650" y="5262104"/>
            <a:ext cx="652700" cy="1315885"/>
          </a:xfrm>
          <a:custGeom>
            <a:avLst/>
            <a:gdLst/>
            <a:ahLst/>
            <a:cxnLst/>
            <a:rect r="r" b="b" t="t" l="l"/>
            <a:pathLst>
              <a:path h="1315885" w="652700">
                <a:moveTo>
                  <a:pt x="0" y="0"/>
                </a:moveTo>
                <a:lnTo>
                  <a:pt x="652700" y="0"/>
                </a:lnTo>
                <a:lnTo>
                  <a:pt x="652700" y="1315885"/>
                </a:lnTo>
                <a:lnTo>
                  <a:pt x="0" y="1315885"/>
                </a:lnTo>
                <a:lnTo>
                  <a:pt x="0" y="0"/>
                </a:lnTo>
                <a:close/>
              </a:path>
            </a:pathLst>
          </a:custGeom>
          <a:blipFill>
            <a:blip r:embed="rId5">
              <a:extLst>
                <a:ext uri="{96DAC541-7B7A-43D3-8B79-37D633B846F1}">
                  <asvg:svgBlip xmlns:asvg="http://schemas.microsoft.com/office/drawing/2016/SVG/main" r:embed="rId6"/>
                </a:ext>
              </a:extLst>
            </a:blip>
            <a:stretch>
              <a:fillRect l="-101606" t="0" r="0" b="0"/>
            </a:stretch>
          </a:blipFill>
          <a:ln cap="sq">
            <a:noFill/>
            <a:prstDash val="solid"/>
            <a:miter/>
          </a:ln>
        </p:spPr>
      </p:sp>
      <p:sp>
        <p:nvSpPr>
          <p:cNvPr name="Freeform 10" id="10"/>
          <p:cNvSpPr/>
          <p:nvPr/>
        </p:nvSpPr>
        <p:spPr>
          <a:xfrm flipH="false" flipV="true" rot="0">
            <a:off x="17961650" y="1315885"/>
            <a:ext cx="652700" cy="1315885"/>
          </a:xfrm>
          <a:custGeom>
            <a:avLst/>
            <a:gdLst/>
            <a:ahLst/>
            <a:cxnLst/>
            <a:rect r="r" b="b" t="t" l="l"/>
            <a:pathLst>
              <a:path h="1315885" w="652700">
                <a:moveTo>
                  <a:pt x="0" y="1315885"/>
                </a:moveTo>
                <a:lnTo>
                  <a:pt x="652700" y="1315885"/>
                </a:lnTo>
                <a:lnTo>
                  <a:pt x="652700" y="0"/>
                </a:lnTo>
                <a:lnTo>
                  <a:pt x="0" y="0"/>
                </a:lnTo>
                <a:lnTo>
                  <a:pt x="0" y="1315885"/>
                </a:lnTo>
                <a:close/>
              </a:path>
            </a:pathLst>
          </a:custGeom>
          <a:blipFill>
            <a:blip r:embed="rId7">
              <a:extLst>
                <a:ext uri="{96DAC541-7B7A-43D3-8B79-37D633B846F1}">
                  <asvg:svgBlip xmlns:asvg="http://schemas.microsoft.com/office/drawing/2016/SVG/main" r:embed="rId8"/>
                </a:ext>
              </a:extLst>
            </a:blip>
            <a:stretch>
              <a:fillRect l="-101606" t="0" r="0" b="0"/>
            </a:stretch>
          </a:blipFill>
        </p:spPr>
      </p:sp>
      <p:sp>
        <p:nvSpPr>
          <p:cNvPr name="Freeform 11" id="11"/>
          <p:cNvSpPr/>
          <p:nvPr/>
        </p:nvSpPr>
        <p:spPr>
          <a:xfrm flipH="false" flipV="true" rot="0">
            <a:off x="17961650" y="6577989"/>
            <a:ext cx="652700" cy="1315885"/>
          </a:xfrm>
          <a:custGeom>
            <a:avLst/>
            <a:gdLst/>
            <a:ahLst/>
            <a:cxnLst/>
            <a:rect r="r" b="b" t="t" l="l"/>
            <a:pathLst>
              <a:path h="1315885" w="652700">
                <a:moveTo>
                  <a:pt x="0" y="1315885"/>
                </a:moveTo>
                <a:lnTo>
                  <a:pt x="652700" y="1315885"/>
                </a:lnTo>
                <a:lnTo>
                  <a:pt x="652700" y="0"/>
                </a:lnTo>
                <a:lnTo>
                  <a:pt x="0" y="0"/>
                </a:lnTo>
                <a:lnTo>
                  <a:pt x="0" y="1315885"/>
                </a:lnTo>
                <a:close/>
              </a:path>
            </a:pathLst>
          </a:custGeom>
          <a:blipFill>
            <a:blip r:embed="rId7">
              <a:extLst>
                <a:ext uri="{96DAC541-7B7A-43D3-8B79-37D633B846F1}">
                  <asvg:svgBlip xmlns:asvg="http://schemas.microsoft.com/office/drawing/2016/SVG/main" r:embed="rId8"/>
                </a:ext>
              </a:extLst>
            </a:blip>
            <a:stretch>
              <a:fillRect l="-101606" t="0" r="0" b="0"/>
            </a:stretch>
          </a:blipFill>
          <a:ln cap="sq">
            <a:noFill/>
            <a:prstDash val="solid"/>
            <a:miter/>
          </a:ln>
        </p:spPr>
      </p:sp>
      <p:sp>
        <p:nvSpPr>
          <p:cNvPr name="Freeform 12" id="12"/>
          <p:cNvSpPr/>
          <p:nvPr/>
        </p:nvSpPr>
        <p:spPr>
          <a:xfrm flipH="true" flipV="false" rot="0">
            <a:off x="17961650" y="2631770"/>
            <a:ext cx="652700" cy="1315885"/>
          </a:xfrm>
          <a:custGeom>
            <a:avLst/>
            <a:gdLst/>
            <a:ahLst/>
            <a:cxnLst/>
            <a:rect r="r" b="b" t="t" l="l"/>
            <a:pathLst>
              <a:path h="1315885" w="652700">
                <a:moveTo>
                  <a:pt x="652700" y="0"/>
                </a:moveTo>
                <a:lnTo>
                  <a:pt x="0" y="0"/>
                </a:lnTo>
                <a:lnTo>
                  <a:pt x="0" y="1315884"/>
                </a:lnTo>
                <a:lnTo>
                  <a:pt x="652700" y="1315884"/>
                </a:lnTo>
                <a:lnTo>
                  <a:pt x="652700" y="0"/>
                </a:lnTo>
                <a:close/>
              </a:path>
            </a:pathLst>
          </a:custGeom>
          <a:blipFill>
            <a:blip r:embed="rId5">
              <a:extLst>
                <a:ext uri="{96DAC541-7B7A-43D3-8B79-37D633B846F1}">
                  <asvg:svgBlip xmlns:asvg="http://schemas.microsoft.com/office/drawing/2016/SVG/main" r:embed="rId6"/>
                </a:ext>
              </a:extLst>
            </a:blip>
            <a:stretch>
              <a:fillRect l="-101606" t="0" r="0" b="0"/>
            </a:stretch>
          </a:blipFill>
          <a:ln cap="sq">
            <a:noFill/>
            <a:prstDash val="solid"/>
            <a:miter/>
          </a:ln>
        </p:spPr>
      </p:sp>
      <p:sp>
        <p:nvSpPr>
          <p:cNvPr name="Freeform 13" id="13"/>
          <p:cNvSpPr/>
          <p:nvPr/>
        </p:nvSpPr>
        <p:spPr>
          <a:xfrm flipH="true" flipV="false" rot="0">
            <a:off x="17961650" y="7892439"/>
            <a:ext cx="652700" cy="1315885"/>
          </a:xfrm>
          <a:custGeom>
            <a:avLst/>
            <a:gdLst/>
            <a:ahLst/>
            <a:cxnLst/>
            <a:rect r="r" b="b" t="t" l="l"/>
            <a:pathLst>
              <a:path h="1315885" w="652700">
                <a:moveTo>
                  <a:pt x="652700" y="0"/>
                </a:moveTo>
                <a:lnTo>
                  <a:pt x="0" y="0"/>
                </a:lnTo>
                <a:lnTo>
                  <a:pt x="0" y="1315885"/>
                </a:lnTo>
                <a:lnTo>
                  <a:pt x="652700" y="1315885"/>
                </a:lnTo>
                <a:lnTo>
                  <a:pt x="652700" y="0"/>
                </a:lnTo>
                <a:close/>
              </a:path>
            </a:pathLst>
          </a:custGeom>
          <a:blipFill>
            <a:blip r:embed="rId5">
              <a:extLst>
                <a:ext uri="{96DAC541-7B7A-43D3-8B79-37D633B846F1}">
                  <asvg:svgBlip xmlns:asvg="http://schemas.microsoft.com/office/drawing/2016/SVG/main" r:embed="rId6"/>
                </a:ext>
              </a:extLst>
            </a:blip>
            <a:stretch>
              <a:fillRect l="-101606" t="0" r="0" b="0"/>
            </a:stretch>
          </a:blipFill>
          <a:ln cap="sq">
            <a:noFill/>
            <a:prstDash val="solid"/>
            <a:miter/>
          </a:ln>
        </p:spPr>
      </p:sp>
      <p:sp>
        <p:nvSpPr>
          <p:cNvPr name="Freeform 14" id="14"/>
          <p:cNvSpPr/>
          <p:nvPr/>
        </p:nvSpPr>
        <p:spPr>
          <a:xfrm flipH="true" flipV="true" rot="0">
            <a:off x="17961650" y="3947654"/>
            <a:ext cx="652700" cy="1315885"/>
          </a:xfrm>
          <a:custGeom>
            <a:avLst/>
            <a:gdLst/>
            <a:ahLst/>
            <a:cxnLst/>
            <a:rect r="r" b="b" t="t" l="l"/>
            <a:pathLst>
              <a:path h="1315885" w="652700">
                <a:moveTo>
                  <a:pt x="652700" y="1315885"/>
                </a:moveTo>
                <a:lnTo>
                  <a:pt x="0" y="1315885"/>
                </a:lnTo>
                <a:lnTo>
                  <a:pt x="0" y="0"/>
                </a:lnTo>
                <a:lnTo>
                  <a:pt x="652700" y="0"/>
                </a:lnTo>
                <a:lnTo>
                  <a:pt x="652700" y="1315885"/>
                </a:lnTo>
                <a:close/>
              </a:path>
            </a:pathLst>
          </a:custGeom>
          <a:blipFill>
            <a:blip r:embed="rId7">
              <a:extLst>
                <a:ext uri="{96DAC541-7B7A-43D3-8B79-37D633B846F1}">
                  <asvg:svgBlip xmlns:asvg="http://schemas.microsoft.com/office/drawing/2016/SVG/main" r:embed="rId8"/>
                </a:ext>
              </a:extLst>
            </a:blip>
            <a:stretch>
              <a:fillRect l="-101606" t="0" r="0" b="0"/>
            </a:stretch>
          </a:blipFill>
          <a:ln cap="sq">
            <a:noFill/>
            <a:prstDash val="solid"/>
            <a:miter/>
          </a:ln>
        </p:spPr>
      </p:sp>
      <p:sp>
        <p:nvSpPr>
          <p:cNvPr name="Freeform 15" id="15"/>
          <p:cNvSpPr/>
          <p:nvPr/>
        </p:nvSpPr>
        <p:spPr>
          <a:xfrm flipH="true" flipV="true" rot="0">
            <a:off x="17961650" y="9208324"/>
            <a:ext cx="652700" cy="1315885"/>
          </a:xfrm>
          <a:custGeom>
            <a:avLst/>
            <a:gdLst/>
            <a:ahLst/>
            <a:cxnLst/>
            <a:rect r="r" b="b" t="t" l="l"/>
            <a:pathLst>
              <a:path h="1315885" w="652700">
                <a:moveTo>
                  <a:pt x="652700" y="1315885"/>
                </a:moveTo>
                <a:lnTo>
                  <a:pt x="0" y="1315885"/>
                </a:lnTo>
                <a:lnTo>
                  <a:pt x="0" y="0"/>
                </a:lnTo>
                <a:lnTo>
                  <a:pt x="652700" y="0"/>
                </a:lnTo>
                <a:lnTo>
                  <a:pt x="652700" y="1315885"/>
                </a:lnTo>
                <a:close/>
              </a:path>
            </a:pathLst>
          </a:custGeom>
          <a:blipFill>
            <a:blip r:embed="rId7">
              <a:extLst>
                <a:ext uri="{96DAC541-7B7A-43D3-8B79-37D633B846F1}">
                  <asvg:svgBlip xmlns:asvg="http://schemas.microsoft.com/office/drawing/2016/SVG/main" r:embed="rId8"/>
                </a:ext>
              </a:extLst>
            </a:blip>
            <a:stretch>
              <a:fillRect l="-101606" t="0" r="0" b="0"/>
            </a:stretch>
          </a:blipFill>
          <a:ln cap="sq">
            <a:noFill/>
            <a:prstDash val="solid"/>
            <a:miter/>
          </a:ln>
        </p:spPr>
      </p:sp>
      <p:sp>
        <p:nvSpPr>
          <p:cNvPr name="Freeform 16" id="16"/>
          <p:cNvSpPr/>
          <p:nvPr/>
        </p:nvSpPr>
        <p:spPr>
          <a:xfrm flipH="false" flipV="true" rot="0">
            <a:off x="-1683647" y="-1085565"/>
            <a:ext cx="3367293" cy="2693835"/>
          </a:xfrm>
          <a:custGeom>
            <a:avLst/>
            <a:gdLst/>
            <a:ahLst/>
            <a:cxnLst/>
            <a:rect r="r" b="b" t="t" l="l"/>
            <a:pathLst>
              <a:path h="2693835" w="3367293">
                <a:moveTo>
                  <a:pt x="0" y="2693835"/>
                </a:moveTo>
                <a:lnTo>
                  <a:pt x="3367294" y="2693835"/>
                </a:lnTo>
                <a:lnTo>
                  <a:pt x="3367294" y="0"/>
                </a:lnTo>
                <a:lnTo>
                  <a:pt x="0" y="0"/>
                </a:lnTo>
                <a:lnTo>
                  <a:pt x="0" y="269383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860253" y="291709"/>
            <a:ext cx="7283747" cy="1298575"/>
          </a:xfrm>
          <a:prstGeom prst="rect">
            <a:avLst/>
          </a:prstGeom>
        </p:spPr>
        <p:txBody>
          <a:bodyPr anchor="t" rtlCol="false" tIns="0" lIns="0" bIns="0" rIns="0">
            <a:spAutoFit/>
          </a:bodyPr>
          <a:lstStyle/>
          <a:p>
            <a:pPr marL="0" indent="0" lvl="0">
              <a:lnSpc>
                <a:spcPts val="5000"/>
              </a:lnSpc>
            </a:pPr>
            <a:r>
              <a:rPr lang="en-US" sz="5000">
                <a:solidFill>
                  <a:srgbClr val="AE2619"/>
                </a:solidFill>
                <a:latin typeface="Garet Bold"/>
              </a:rPr>
              <a:t>PELAKSANAAN PANCASILA DAN HAM</a:t>
            </a:r>
          </a:p>
        </p:txBody>
      </p:sp>
      <p:grpSp>
        <p:nvGrpSpPr>
          <p:cNvPr name="Group 18" id="18"/>
          <p:cNvGrpSpPr/>
          <p:nvPr/>
        </p:nvGrpSpPr>
        <p:grpSpPr>
          <a:xfrm rot="0">
            <a:off x="9664764" y="-4259469"/>
            <a:ext cx="336097" cy="18436880"/>
            <a:chOff x="0" y="0"/>
            <a:chExt cx="94133" cy="5163739"/>
          </a:xfrm>
        </p:grpSpPr>
        <p:sp>
          <p:nvSpPr>
            <p:cNvPr name="Freeform 19" id="19"/>
            <p:cNvSpPr/>
            <p:nvPr/>
          </p:nvSpPr>
          <p:spPr>
            <a:xfrm flipH="false" flipV="false" rot="0">
              <a:off x="0" y="0"/>
              <a:ext cx="94133" cy="5163739"/>
            </a:xfrm>
            <a:custGeom>
              <a:avLst/>
              <a:gdLst/>
              <a:ahLst/>
              <a:cxnLst/>
              <a:rect r="r" b="b" t="t" l="l"/>
              <a:pathLst>
                <a:path h="5163739" w="94133">
                  <a:moveTo>
                    <a:pt x="47066" y="0"/>
                  </a:moveTo>
                  <a:lnTo>
                    <a:pt x="47066" y="0"/>
                  </a:lnTo>
                  <a:cubicBezTo>
                    <a:pt x="59549" y="0"/>
                    <a:pt x="71521" y="4959"/>
                    <a:pt x="80348" y="13785"/>
                  </a:cubicBezTo>
                  <a:cubicBezTo>
                    <a:pt x="89174" y="22612"/>
                    <a:pt x="94133" y="34584"/>
                    <a:pt x="94133" y="47066"/>
                  </a:cubicBezTo>
                  <a:lnTo>
                    <a:pt x="94133" y="5116673"/>
                  </a:lnTo>
                  <a:cubicBezTo>
                    <a:pt x="94133" y="5129156"/>
                    <a:pt x="89174" y="5141127"/>
                    <a:pt x="80348" y="5149953"/>
                  </a:cubicBezTo>
                  <a:cubicBezTo>
                    <a:pt x="71521" y="5158780"/>
                    <a:pt x="59549" y="5163739"/>
                    <a:pt x="47066" y="5163739"/>
                  </a:cubicBezTo>
                  <a:lnTo>
                    <a:pt x="47066" y="5163739"/>
                  </a:lnTo>
                  <a:cubicBezTo>
                    <a:pt x="34584" y="5163739"/>
                    <a:pt x="22612" y="5158780"/>
                    <a:pt x="13785" y="5149953"/>
                  </a:cubicBezTo>
                  <a:cubicBezTo>
                    <a:pt x="4959" y="5141127"/>
                    <a:pt x="0" y="5129156"/>
                    <a:pt x="0" y="5116673"/>
                  </a:cubicBezTo>
                  <a:lnTo>
                    <a:pt x="0" y="47066"/>
                  </a:lnTo>
                  <a:cubicBezTo>
                    <a:pt x="0" y="34584"/>
                    <a:pt x="4959" y="22612"/>
                    <a:pt x="13785" y="13785"/>
                  </a:cubicBezTo>
                  <a:cubicBezTo>
                    <a:pt x="22612" y="4959"/>
                    <a:pt x="34584" y="0"/>
                    <a:pt x="47066" y="0"/>
                  </a:cubicBezTo>
                  <a:close/>
                </a:path>
              </a:pathLst>
            </a:custGeom>
            <a:solidFill>
              <a:srgbClr val="B32E22"/>
            </a:solidFill>
          </p:spPr>
        </p:sp>
        <p:sp>
          <p:nvSpPr>
            <p:cNvPr name="TextBox 20" id="20"/>
            <p:cNvSpPr txBox="true"/>
            <p:nvPr/>
          </p:nvSpPr>
          <p:spPr>
            <a:xfrm>
              <a:off x="0" y="85725"/>
              <a:ext cx="94133" cy="5078014"/>
            </a:xfrm>
            <a:prstGeom prst="rect">
              <a:avLst/>
            </a:prstGeom>
          </p:spPr>
          <p:txBody>
            <a:bodyPr anchor="ctr" rtlCol="false" tIns="50800" lIns="50800" bIns="50800" rIns="50800"/>
            <a:lstStyle/>
            <a:p>
              <a:pPr algn="ctr">
                <a:lnSpc>
                  <a:spcPts val="1925"/>
                </a:lnSpc>
              </a:pPr>
            </a:p>
          </p:txBody>
        </p:sp>
      </p:grpSp>
      <p:sp>
        <p:nvSpPr>
          <p:cNvPr name="TextBox 21" id="21"/>
          <p:cNvSpPr txBox="true"/>
          <p:nvPr/>
        </p:nvSpPr>
        <p:spPr>
          <a:xfrm rot="0">
            <a:off x="137617" y="1504559"/>
            <a:ext cx="9220202" cy="8164239"/>
          </a:xfrm>
          <a:prstGeom prst="rect">
            <a:avLst/>
          </a:prstGeom>
        </p:spPr>
        <p:txBody>
          <a:bodyPr anchor="t" rtlCol="false" tIns="0" lIns="0" bIns="0" rIns="0">
            <a:spAutoFit/>
          </a:bodyPr>
          <a:lstStyle/>
          <a:p>
            <a:pPr algn="just">
              <a:lnSpc>
                <a:spcPts val="3796"/>
              </a:lnSpc>
            </a:pPr>
            <a:r>
              <a:rPr lang="en-US" sz="2418">
                <a:solidFill>
                  <a:srgbClr val="292929"/>
                </a:solidFill>
                <a:latin typeface="DM Sans"/>
              </a:rPr>
              <a:t>1. Menjamin hak kebebasan untuk memeluk agama, melaksanakan ibadah, dan menghargai perbedaan agama.</a:t>
            </a:r>
          </a:p>
          <a:p>
            <a:pPr algn="just">
              <a:lnSpc>
                <a:spcPts val="3796"/>
              </a:lnSpc>
            </a:pPr>
            <a:r>
              <a:rPr lang="en-US" sz="2418">
                <a:solidFill>
                  <a:srgbClr val="292929"/>
                </a:solidFill>
                <a:latin typeface="DM Sans"/>
              </a:rPr>
              <a:t>2.   Menempatkan hak setiap warga negara pada kedudukan yang sama di depan hukum dan memiliki kewajiban dan hak-hak yang sama untuk mendapat jaminan dan perlindungan hukum.</a:t>
            </a:r>
          </a:p>
          <a:p>
            <a:pPr algn="just">
              <a:lnSpc>
                <a:spcPts val="3796"/>
              </a:lnSpc>
            </a:pPr>
            <a:r>
              <a:rPr lang="en-US" sz="2418">
                <a:solidFill>
                  <a:srgbClr val="292929"/>
                </a:solidFill>
                <a:latin typeface="DM Sans"/>
              </a:rPr>
              <a:t>3.   Memupuk rasa persatuan diantara warga negara dengan semangat rela berkorban dan meenmpatkan kepentingan bangsa diatas kepentingan pribadi atau golongan.</a:t>
            </a:r>
          </a:p>
          <a:p>
            <a:pPr algn="just">
              <a:lnSpc>
                <a:spcPts val="3796"/>
              </a:lnSpc>
            </a:pPr>
            <a:r>
              <a:rPr lang="en-US" sz="2418">
                <a:solidFill>
                  <a:srgbClr val="292929"/>
                </a:solidFill>
                <a:latin typeface="DM Sans"/>
              </a:rPr>
              <a:t>4.  Melaksanakan kehidupan bernegara dan bermasyarakat secara demokratis.</a:t>
            </a:r>
          </a:p>
          <a:p>
            <a:pPr algn="just">
              <a:lnSpc>
                <a:spcPts val="3796"/>
              </a:lnSpc>
            </a:pPr>
            <a:r>
              <a:rPr lang="en-US" sz="2418">
                <a:solidFill>
                  <a:srgbClr val="292929"/>
                </a:solidFill>
                <a:latin typeface="DM Sans"/>
              </a:rPr>
              <a:t>5. Mengakui hak milik perorangan dan dilindungi pemanfaatannya oleh negara, serta memberikan kesempatan sebesar-besarnya pada Masyarakat</a:t>
            </a:r>
          </a:p>
          <a:p>
            <a:pPr algn="just">
              <a:lnSpc>
                <a:spcPts val="3796"/>
              </a:lnSpc>
            </a:pPr>
            <a:r>
              <a:rPr lang="en-US" sz="2418">
                <a:solidFill>
                  <a:srgbClr val="292929"/>
                </a:solidFill>
                <a:latin typeface="DM Sans"/>
              </a:rPr>
              <a:t>6.    Bergotong royong dalam bermasyarakat.</a:t>
            </a:r>
          </a:p>
          <a:p>
            <a:pPr algn="just">
              <a:lnSpc>
                <a:spcPts val="3796"/>
              </a:lnSpc>
            </a:pPr>
            <a:r>
              <a:rPr lang="en-US" sz="2418">
                <a:solidFill>
                  <a:srgbClr val="292929"/>
                </a:solidFill>
                <a:latin typeface="DM Sans"/>
              </a:rPr>
              <a:t>7.    Berperilaku jujur.</a:t>
            </a:r>
          </a:p>
          <a:p>
            <a:pPr algn="just">
              <a:lnSpc>
                <a:spcPts val="3796"/>
              </a:lnSpc>
            </a:pPr>
            <a:r>
              <a:rPr lang="en-US" sz="2418">
                <a:solidFill>
                  <a:srgbClr val="292929"/>
                </a:solidFill>
                <a:latin typeface="DM Sans"/>
              </a:rPr>
              <a:t>8.    Gemar berbagi terhadap sesama.</a:t>
            </a:r>
          </a:p>
          <a:p>
            <a:pPr algn="just" marL="0" indent="0" lvl="0">
              <a:lnSpc>
                <a:spcPts val="3796"/>
              </a:lnSpc>
            </a:pPr>
            <a:r>
              <a:rPr lang="en-US" sz="2418">
                <a:solidFill>
                  <a:srgbClr val="292929"/>
                </a:solidFill>
                <a:latin typeface="DM Sans"/>
              </a:rPr>
              <a:t>9.    </a:t>
            </a:r>
            <a:r>
              <a:rPr lang="en-US" sz="2418">
                <a:solidFill>
                  <a:srgbClr val="292929"/>
                </a:solidFill>
                <a:latin typeface="DM Sans"/>
              </a:rPr>
              <a:t>Menghargai perbedaan serta menguatkan rasa solidaritas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5883" y="-134192"/>
            <a:ext cx="2824190" cy="10555384"/>
            <a:chOff x="0" y="0"/>
            <a:chExt cx="743820" cy="2780019"/>
          </a:xfrm>
        </p:grpSpPr>
        <p:sp>
          <p:nvSpPr>
            <p:cNvPr name="Freeform 3" id="3"/>
            <p:cNvSpPr/>
            <p:nvPr/>
          </p:nvSpPr>
          <p:spPr>
            <a:xfrm flipH="false" flipV="false" rot="0">
              <a:off x="0" y="0"/>
              <a:ext cx="743820" cy="2780019"/>
            </a:xfrm>
            <a:custGeom>
              <a:avLst/>
              <a:gdLst/>
              <a:ahLst/>
              <a:cxnLst/>
              <a:rect r="r" b="b" t="t" l="l"/>
              <a:pathLst>
                <a:path h="2780019" w="743820">
                  <a:moveTo>
                    <a:pt x="0" y="0"/>
                  </a:moveTo>
                  <a:lnTo>
                    <a:pt x="743820" y="0"/>
                  </a:lnTo>
                  <a:lnTo>
                    <a:pt x="743820" y="2780019"/>
                  </a:lnTo>
                  <a:lnTo>
                    <a:pt x="0" y="2780019"/>
                  </a:lnTo>
                  <a:close/>
                </a:path>
              </a:pathLst>
            </a:custGeom>
            <a:solidFill>
              <a:srgbClr val="AE2619"/>
            </a:solidFill>
          </p:spPr>
        </p:sp>
        <p:sp>
          <p:nvSpPr>
            <p:cNvPr name="TextBox 4" id="4"/>
            <p:cNvSpPr txBox="true"/>
            <p:nvPr/>
          </p:nvSpPr>
          <p:spPr>
            <a:xfrm>
              <a:off x="0" y="-47625"/>
              <a:ext cx="743820" cy="2827644"/>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660897" y="1028700"/>
            <a:ext cx="7924690" cy="3935767"/>
            <a:chOff x="0" y="0"/>
            <a:chExt cx="10566253" cy="5247690"/>
          </a:xfrm>
        </p:grpSpPr>
        <p:pic>
          <p:nvPicPr>
            <p:cNvPr name="Picture 6" id="6"/>
            <p:cNvPicPr>
              <a:picLocks noChangeAspect="true"/>
            </p:cNvPicPr>
            <p:nvPr/>
          </p:nvPicPr>
          <p:blipFill>
            <a:blip r:embed="rId2"/>
            <a:srcRect l="0" t="12798" r="0" b="12798"/>
            <a:stretch>
              <a:fillRect/>
            </a:stretch>
          </p:blipFill>
          <p:spPr>
            <a:xfrm flipH="false" flipV="false">
              <a:off x="0" y="0"/>
              <a:ext cx="10566253" cy="5247690"/>
            </a:xfrm>
            <a:prstGeom prst="rect">
              <a:avLst/>
            </a:prstGeom>
          </p:spPr>
        </p:pic>
      </p:grpSp>
      <p:sp>
        <p:nvSpPr>
          <p:cNvPr name="Freeform 7" id="7"/>
          <p:cNvSpPr/>
          <p:nvPr/>
        </p:nvSpPr>
        <p:spPr>
          <a:xfrm flipH="false" flipV="false" rot="0">
            <a:off x="7710640" y="9096593"/>
            <a:ext cx="1256767" cy="2520006"/>
          </a:xfrm>
          <a:custGeom>
            <a:avLst/>
            <a:gdLst/>
            <a:ahLst/>
            <a:cxnLst/>
            <a:rect r="r" b="b" t="t" l="l"/>
            <a:pathLst>
              <a:path h="2520006" w="1256767">
                <a:moveTo>
                  <a:pt x="0" y="0"/>
                </a:moveTo>
                <a:lnTo>
                  <a:pt x="1256767" y="0"/>
                </a:lnTo>
                <a:lnTo>
                  <a:pt x="1256767" y="2520007"/>
                </a:lnTo>
                <a:lnTo>
                  <a:pt x="0" y="2520007"/>
                </a:lnTo>
                <a:lnTo>
                  <a:pt x="0" y="0"/>
                </a:lnTo>
                <a:close/>
              </a:path>
            </a:pathLst>
          </a:custGeom>
          <a:blipFill>
            <a:blip r:embed="rId3">
              <a:extLst>
                <a:ext uri="{96DAC541-7B7A-43D3-8B79-37D633B846F1}">
                  <asvg:svgBlip xmlns:asvg="http://schemas.microsoft.com/office/drawing/2016/SVG/main" r:embed="rId4"/>
                </a:ext>
              </a:extLst>
            </a:blip>
            <a:stretch>
              <a:fillRect l="-96504" t="0" r="0" b="0"/>
            </a:stretch>
          </a:blipFill>
        </p:spPr>
      </p:sp>
      <p:grpSp>
        <p:nvGrpSpPr>
          <p:cNvPr name="Group 8" id="8"/>
          <p:cNvGrpSpPr/>
          <p:nvPr/>
        </p:nvGrpSpPr>
        <p:grpSpPr>
          <a:xfrm rot="0">
            <a:off x="660897" y="5322533"/>
            <a:ext cx="7924690" cy="3935767"/>
            <a:chOff x="0" y="0"/>
            <a:chExt cx="10566253" cy="5247690"/>
          </a:xfrm>
        </p:grpSpPr>
        <p:pic>
          <p:nvPicPr>
            <p:cNvPr name="Picture 9" id="9"/>
            <p:cNvPicPr>
              <a:picLocks noChangeAspect="true"/>
            </p:cNvPicPr>
            <p:nvPr/>
          </p:nvPicPr>
          <p:blipFill>
            <a:blip r:embed="rId5"/>
            <a:srcRect l="0" t="23537" r="0" b="10132"/>
            <a:stretch>
              <a:fillRect/>
            </a:stretch>
          </p:blipFill>
          <p:spPr>
            <a:xfrm flipH="false" flipV="false">
              <a:off x="0" y="0"/>
              <a:ext cx="10566253" cy="5247690"/>
            </a:xfrm>
            <a:prstGeom prst="rect">
              <a:avLst/>
            </a:prstGeom>
          </p:spPr>
        </p:pic>
      </p:grpSp>
      <p:sp>
        <p:nvSpPr>
          <p:cNvPr name="Freeform 10" id="10"/>
          <p:cNvSpPr/>
          <p:nvPr/>
        </p:nvSpPr>
        <p:spPr>
          <a:xfrm flipH="true" flipV="false" rot="0">
            <a:off x="16471725" y="-725700"/>
            <a:ext cx="2506887" cy="2558048"/>
          </a:xfrm>
          <a:custGeom>
            <a:avLst/>
            <a:gdLst/>
            <a:ahLst/>
            <a:cxnLst/>
            <a:rect r="r" b="b" t="t" l="l"/>
            <a:pathLst>
              <a:path h="2558048" w="2506887">
                <a:moveTo>
                  <a:pt x="2506887" y="0"/>
                </a:moveTo>
                <a:lnTo>
                  <a:pt x="0" y="0"/>
                </a:lnTo>
                <a:lnTo>
                  <a:pt x="0" y="2558048"/>
                </a:lnTo>
                <a:lnTo>
                  <a:pt x="2506887" y="2558048"/>
                </a:lnTo>
                <a:lnTo>
                  <a:pt x="250688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8678132" y="533773"/>
            <a:ext cx="8581168" cy="1298575"/>
          </a:xfrm>
          <a:prstGeom prst="rect">
            <a:avLst/>
          </a:prstGeom>
        </p:spPr>
        <p:txBody>
          <a:bodyPr anchor="t" rtlCol="false" tIns="0" lIns="0" bIns="0" rIns="0">
            <a:spAutoFit/>
          </a:bodyPr>
          <a:lstStyle/>
          <a:p>
            <a:pPr marL="0" indent="0" lvl="0">
              <a:lnSpc>
                <a:spcPts val="5000"/>
              </a:lnSpc>
            </a:pPr>
            <a:r>
              <a:rPr lang="en-US" sz="5000">
                <a:solidFill>
                  <a:srgbClr val="AE2619"/>
                </a:solidFill>
                <a:latin typeface="Garet Bold"/>
              </a:rPr>
              <a:t>PERMASALAHAN PENERAPAN PANCASILA</a:t>
            </a:r>
          </a:p>
        </p:txBody>
      </p:sp>
      <p:sp>
        <p:nvSpPr>
          <p:cNvPr name="TextBox 12" id="12"/>
          <p:cNvSpPr txBox="true"/>
          <p:nvPr/>
        </p:nvSpPr>
        <p:spPr>
          <a:xfrm rot="0">
            <a:off x="8967407" y="1879973"/>
            <a:ext cx="9098794" cy="8155543"/>
          </a:xfrm>
          <a:prstGeom prst="rect">
            <a:avLst/>
          </a:prstGeom>
        </p:spPr>
        <p:txBody>
          <a:bodyPr anchor="t" rtlCol="false" tIns="0" lIns="0" bIns="0" rIns="0">
            <a:spAutoFit/>
          </a:bodyPr>
          <a:lstStyle/>
          <a:p>
            <a:pPr>
              <a:lnSpc>
                <a:spcPts val="2346"/>
              </a:lnSpc>
            </a:pPr>
            <a:r>
              <a:rPr lang="en-US" sz="2346">
                <a:solidFill>
                  <a:srgbClr val="AE2619"/>
                </a:solidFill>
                <a:latin typeface="DM Sans Bold"/>
              </a:rPr>
              <a:t>1.KONFLIK INTERPRETASI:</a:t>
            </a:r>
          </a:p>
          <a:p>
            <a:pPr>
              <a:lnSpc>
                <a:spcPts val="2346"/>
              </a:lnSpc>
            </a:pPr>
            <a:r>
              <a:rPr lang="en-US" sz="2346">
                <a:solidFill>
                  <a:srgbClr val="AE2619"/>
                </a:solidFill>
                <a:latin typeface="DM Sans"/>
              </a:rPr>
              <a:t>Pancasila terdiri dari lima sila, dan terkadang terjadi konflik interpretasi mengenai makna dan implementasi setiap sila. Ini dapat menciptakan ketidakpastian dalam menerapkan nilai-nilai Pancasila.</a:t>
            </a:r>
          </a:p>
          <a:p>
            <a:pPr>
              <a:lnSpc>
                <a:spcPts val="2346"/>
              </a:lnSpc>
            </a:pPr>
          </a:p>
          <a:p>
            <a:pPr>
              <a:lnSpc>
                <a:spcPts val="2346"/>
              </a:lnSpc>
            </a:pPr>
            <a:r>
              <a:rPr lang="en-US" sz="2346">
                <a:solidFill>
                  <a:srgbClr val="AE2619"/>
                </a:solidFill>
                <a:latin typeface="DM Sans Bold"/>
              </a:rPr>
              <a:t>2.Tantangan Pluralitas dan Multikulturalisme:</a:t>
            </a:r>
          </a:p>
          <a:p>
            <a:pPr>
              <a:lnSpc>
                <a:spcPts val="2346"/>
              </a:lnSpc>
            </a:pPr>
            <a:r>
              <a:rPr lang="en-US" sz="2346">
                <a:solidFill>
                  <a:srgbClr val="AE2619"/>
                </a:solidFill>
                <a:latin typeface="DM Sans"/>
              </a:rPr>
              <a:t>Indonesia adalah negara yang kaya akan keragaman etnis, budaya, dan agama. Menyesuaikan penerapan nilai-nilai Pancasila dengan keragaman ini tanpa mengesampingkan kelompok tertentu menjadi tantangan tersendiri.</a:t>
            </a:r>
          </a:p>
          <a:p>
            <a:pPr>
              <a:lnSpc>
                <a:spcPts val="2346"/>
              </a:lnSpc>
            </a:pPr>
          </a:p>
          <a:p>
            <a:pPr>
              <a:lnSpc>
                <a:spcPts val="2346"/>
              </a:lnSpc>
            </a:pPr>
            <a:r>
              <a:rPr lang="en-US" sz="2346">
                <a:solidFill>
                  <a:srgbClr val="AE2619"/>
                </a:solidFill>
                <a:latin typeface="DM Sans Bold"/>
              </a:rPr>
              <a:t>3.Korupsi dan Etika:</a:t>
            </a:r>
          </a:p>
          <a:p>
            <a:pPr>
              <a:lnSpc>
                <a:spcPts val="2346"/>
              </a:lnSpc>
            </a:pPr>
            <a:r>
              <a:rPr lang="en-US" sz="2346">
                <a:solidFill>
                  <a:srgbClr val="AE2619"/>
                </a:solidFill>
                <a:latin typeface="DM Sans"/>
              </a:rPr>
              <a:t>Prinsip keadilan dan anti-korupsi dalam Pancasila seringkali tidak sepenuhnya terwujud dalam prakteknya. Korupsi masih menjadi masalah serius yang menghambat pembangunan dan menciptakan ketidaksetaraan.</a:t>
            </a:r>
          </a:p>
          <a:p>
            <a:pPr>
              <a:lnSpc>
                <a:spcPts val="2346"/>
              </a:lnSpc>
            </a:pPr>
          </a:p>
          <a:p>
            <a:pPr>
              <a:lnSpc>
                <a:spcPts val="2346"/>
              </a:lnSpc>
            </a:pPr>
            <a:r>
              <a:rPr lang="en-US" sz="2346">
                <a:solidFill>
                  <a:srgbClr val="AE2619"/>
                </a:solidFill>
                <a:latin typeface="DM Sans Bold"/>
              </a:rPr>
              <a:t>4.Kesenjangan Sosial dan Ekonomi:</a:t>
            </a:r>
          </a:p>
          <a:p>
            <a:pPr>
              <a:lnSpc>
                <a:spcPts val="2346"/>
              </a:lnSpc>
            </a:pPr>
            <a:r>
              <a:rPr lang="en-US" sz="2346">
                <a:solidFill>
                  <a:srgbClr val="AE2619"/>
                </a:solidFill>
                <a:latin typeface="DM Sans"/>
              </a:rPr>
              <a:t>Meskipun Pancasila menekankan keadilan sosial, kesenjangan sosial dan ekonomi tetap menjadi permasalahan serius di Indonesia. Tantangan ini mencakup distribusi kekayaan yang tidak merata dan keterbatasan akses terhadap pendidikan dan layanan kesehatan.</a:t>
            </a:r>
          </a:p>
          <a:p>
            <a:pPr marL="0" indent="0" lvl="0">
              <a:lnSpc>
                <a:spcPts val="2346"/>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DAFxbcHt7ps</dc:identifier>
  <dcterms:modified xsi:type="dcterms:W3CDTF">2011-08-01T06:04:30Z</dcterms:modified>
  <cp:revision>1</cp:revision>
  <dc:title>Red White Professional Geometric Business Presentation</dc:title>
</cp:coreProperties>
</file>